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58" r:id="rId4"/>
    <p:sldId id="259" r:id="rId5"/>
    <p:sldId id="280" r:id="rId6"/>
    <p:sldId id="281" r:id="rId7"/>
    <p:sldId id="269" r:id="rId8"/>
    <p:sldId id="283" r:id="rId9"/>
    <p:sldId id="284" r:id="rId10"/>
    <p:sldId id="268" r:id="rId11"/>
    <p:sldId id="270" r:id="rId12"/>
    <p:sldId id="260" r:id="rId13"/>
    <p:sldId id="282" r:id="rId14"/>
    <p:sldId id="267" r:id="rId15"/>
    <p:sldId id="262" r:id="rId16"/>
    <p:sldId id="274" r:id="rId17"/>
    <p:sldId id="286" r:id="rId18"/>
    <p:sldId id="287" r:id="rId19"/>
    <p:sldId id="285" r:id="rId20"/>
    <p:sldId id="271" r:id="rId21"/>
    <p:sldId id="278" r:id="rId22"/>
    <p:sldId id="275" r:id="rId23"/>
    <p:sldId id="276" r:id="rId24"/>
  </p:sldIdLst>
  <p:sldSz cx="9144000" cy="6858000" type="screen4x3"/>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9" d="100"/>
          <a:sy n="79" d="100"/>
        </p:scale>
        <p:origin x="-2544" y="-102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36" tIns="46968" rIns="93936" bIns="46968" rtlCol="0"/>
          <a:lstStyle>
            <a:lvl1pPr algn="l">
              <a:defRPr sz="1200"/>
            </a:lvl1pPr>
          </a:lstStyle>
          <a:p>
            <a:endParaRPr lang="en-US" dirty="0"/>
          </a:p>
        </p:txBody>
      </p:sp>
      <p:sp>
        <p:nvSpPr>
          <p:cNvPr id="3" name="Date Placeholder 2"/>
          <p:cNvSpPr>
            <a:spLocks noGrp="1"/>
          </p:cNvSpPr>
          <p:nvPr>
            <p:ph type="dt" idx="1"/>
          </p:nvPr>
        </p:nvSpPr>
        <p:spPr>
          <a:xfrm>
            <a:off x="4008705" y="0"/>
            <a:ext cx="3066733" cy="468154"/>
          </a:xfrm>
          <a:prstGeom prst="rect">
            <a:avLst/>
          </a:prstGeom>
        </p:spPr>
        <p:txBody>
          <a:bodyPr vert="horz" lIns="93936" tIns="46968" rIns="93936" bIns="46968" rtlCol="0"/>
          <a:lstStyle>
            <a:lvl1pPr algn="r">
              <a:defRPr sz="1200"/>
            </a:lvl1pPr>
          </a:lstStyle>
          <a:p>
            <a:fld id="{270EA584-4458-42FE-91A8-959CAE896117}" type="datetimeFigureOut">
              <a:rPr lang="en-US" smtClean="0"/>
              <a:t>11/11/2013</a:t>
            </a:fld>
            <a:endParaRPr lang="en-US" dirty="0"/>
          </a:p>
        </p:txBody>
      </p:sp>
      <p:sp>
        <p:nvSpPr>
          <p:cNvPr id="4" name="Slide Image Placeholder 3"/>
          <p:cNvSpPr>
            <a:spLocks noGrp="1" noRot="1" noChangeAspect="1"/>
          </p:cNvSpPr>
          <p:nvPr>
            <p:ph type="sldImg" idx="2"/>
          </p:nvPr>
        </p:nvSpPr>
        <p:spPr>
          <a:xfrm>
            <a:off x="1196975" y="701675"/>
            <a:ext cx="4683125" cy="3511550"/>
          </a:xfrm>
          <a:prstGeom prst="rect">
            <a:avLst/>
          </a:prstGeom>
          <a:noFill/>
          <a:ln w="12700">
            <a:solidFill>
              <a:prstClr val="black"/>
            </a:solidFill>
          </a:ln>
        </p:spPr>
        <p:txBody>
          <a:bodyPr vert="horz" lIns="93936" tIns="46968" rIns="93936" bIns="46968" rtlCol="0" anchor="ctr"/>
          <a:lstStyle/>
          <a:p>
            <a:endParaRPr lang="en-US" dirty="0"/>
          </a:p>
        </p:txBody>
      </p:sp>
      <p:sp>
        <p:nvSpPr>
          <p:cNvPr id="5" name="Notes Placeholder 4"/>
          <p:cNvSpPr>
            <a:spLocks noGrp="1"/>
          </p:cNvSpPr>
          <p:nvPr>
            <p:ph type="body" sz="quarter" idx="3"/>
          </p:nvPr>
        </p:nvSpPr>
        <p:spPr>
          <a:xfrm>
            <a:off x="707708" y="4447461"/>
            <a:ext cx="5661660" cy="4213384"/>
          </a:xfrm>
          <a:prstGeom prst="rect">
            <a:avLst/>
          </a:prstGeom>
        </p:spPr>
        <p:txBody>
          <a:bodyPr vert="horz" lIns="93936" tIns="46968" rIns="93936" bIns="4696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93296"/>
            <a:ext cx="3066733" cy="468154"/>
          </a:xfrm>
          <a:prstGeom prst="rect">
            <a:avLst/>
          </a:prstGeom>
        </p:spPr>
        <p:txBody>
          <a:bodyPr vert="horz" lIns="93936" tIns="46968" rIns="93936" bIns="46968"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08705" y="8893296"/>
            <a:ext cx="3066733" cy="468154"/>
          </a:xfrm>
          <a:prstGeom prst="rect">
            <a:avLst/>
          </a:prstGeom>
        </p:spPr>
        <p:txBody>
          <a:bodyPr vert="horz" lIns="93936" tIns="46968" rIns="93936" bIns="46968" rtlCol="0" anchor="b"/>
          <a:lstStyle>
            <a:lvl1pPr algn="r">
              <a:defRPr sz="1200"/>
            </a:lvl1pPr>
          </a:lstStyle>
          <a:p>
            <a:fld id="{33D969BB-F3C4-400F-94C2-16D407F956B4}" type="slidenum">
              <a:rPr lang="en-US" smtClean="0"/>
              <a:t>‹#›</a:t>
            </a:fld>
            <a:endParaRPr lang="en-US" dirty="0"/>
          </a:p>
        </p:txBody>
      </p:sp>
    </p:spTree>
    <p:extLst>
      <p:ext uri="{BB962C8B-B14F-4D97-AF65-F5344CB8AC3E}">
        <p14:creationId xmlns:p14="http://schemas.microsoft.com/office/powerpoint/2010/main" val="1708866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CD91AA-B14C-4B5D-BE72-592805752C6D}" type="datetime1">
              <a:rPr lang="en-US" smtClean="0"/>
              <a:t>11/11/2013</a:t>
            </a:fld>
            <a:endParaRPr lang="en-US" dirty="0"/>
          </a:p>
        </p:txBody>
      </p:sp>
      <p:sp>
        <p:nvSpPr>
          <p:cNvPr id="5" name="Footer Placeholder 4"/>
          <p:cNvSpPr>
            <a:spLocks noGrp="1"/>
          </p:cNvSpPr>
          <p:nvPr>
            <p:ph type="ftr" sz="quarter" idx="11"/>
          </p:nvPr>
        </p:nvSpPr>
        <p:spPr/>
        <p:txBody>
          <a:bodyPr/>
          <a:lstStyle/>
          <a:p>
            <a:r>
              <a:rPr lang="en-US" dirty="0" smtClean="0"/>
              <a:t>Carrick Financial Holdings, LLC</a:t>
            </a:r>
            <a:endParaRPr lang="en-US" dirty="0"/>
          </a:p>
        </p:txBody>
      </p:sp>
      <p:sp>
        <p:nvSpPr>
          <p:cNvPr id="6" name="Slide Number Placeholder 5"/>
          <p:cNvSpPr>
            <a:spLocks noGrp="1"/>
          </p:cNvSpPr>
          <p:nvPr>
            <p:ph type="sldNum" sz="quarter" idx="12"/>
          </p:nvPr>
        </p:nvSpPr>
        <p:spPr/>
        <p:txBody>
          <a:bodyPr/>
          <a:lstStyle/>
          <a:p>
            <a:fld id="{4FD5D703-935A-4BBB-8786-1143CB5F6501}" type="slidenum">
              <a:rPr lang="en-US" smtClean="0"/>
              <a:t>‹#›</a:t>
            </a:fld>
            <a:endParaRPr lang="en-US" dirty="0"/>
          </a:p>
        </p:txBody>
      </p:sp>
    </p:spTree>
    <p:extLst>
      <p:ext uri="{BB962C8B-B14F-4D97-AF65-F5344CB8AC3E}">
        <p14:creationId xmlns:p14="http://schemas.microsoft.com/office/powerpoint/2010/main" val="16340206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C8E434-51CB-4324-A044-AB4ACE987775}" type="datetime1">
              <a:rPr lang="en-US" smtClean="0"/>
              <a:t>11/11/2013</a:t>
            </a:fld>
            <a:endParaRPr lang="en-US" dirty="0"/>
          </a:p>
        </p:txBody>
      </p:sp>
      <p:sp>
        <p:nvSpPr>
          <p:cNvPr id="5" name="Footer Placeholder 4"/>
          <p:cNvSpPr>
            <a:spLocks noGrp="1"/>
          </p:cNvSpPr>
          <p:nvPr>
            <p:ph type="ftr" sz="quarter" idx="11"/>
          </p:nvPr>
        </p:nvSpPr>
        <p:spPr/>
        <p:txBody>
          <a:bodyPr/>
          <a:lstStyle/>
          <a:p>
            <a:r>
              <a:rPr lang="en-US" dirty="0" smtClean="0"/>
              <a:t>Carrick Financial Holdings, LLC</a:t>
            </a:r>
            <a:endParaRPr lang="en-US" dirty="0"/>
          </a:p>
        </p:txBody>
      </p:sp>
      <p:sp>
        <p:nvSpPr>
          <p:cNvPr id="6" name="Slide Number Placeholder 5"/>
          <p:cNvSpPr>
            <a:spLocks noGrp="1"/>
          </p:cNvSpPr>
          <p:nvPr>
            <p:ph type="sldNum" sz="quarter" idx="12"/>
          </p:nvPr>
        </p:nvSpPr>
        <p:spPr/>
        <p:txBody>
          <a:bodyPr/>
          <a:lstStyle/>
          <a:p>
            <a:fld id="{4FD5D703-935A-4BBB-8786-1143CB5F6501}" type="slidenum">
              <a:rPr lang="en-US" smtClean="0"/>
              <a:t>‹#›</a:t>
            </a:fld>
            <a:endParaRPr lang="en-US" dirty="0"/>
          </a:p>
        </p:txBody>
      </p:sp>
    </p:spTree>
    <p:extLst>
      <p:ext uri="{BB962C8B-B14F-4D97-AF65-F5344CB8AC3E}">
        <p14:creationId xmlns:p14="http://schemas.microsoft.com/office/powerpoint/2010/main" val="657892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CD1F46-158A-4084-A1B4-6EDD291ED75C}" type="datetime1">
              <a:rPr lang="en-US" smtClean="0"/>
              <a:t>11/11/2013</a:t>
            </a:fld>
            <a:endParaRPr lang="en-US" dirty="0"/>
          </a:p>
        </p:txBody>
      </p:sp>
      <p:sp>
        <p:nvSpPr>
          <p:cNvPr id="5" name="Footer Placeholder 4"/>
          <p:cNvSpPr>
            <a:spLocks noGrp="1"/>
          </p:cNvSpPr>
          <p:nvPr>
            <p:ph type="ftr" sz="quarter" idx="11"/>
          </p:nvPr>
        </p:nvSpPr>
        <p:spPr/>
        <p:txBody>
          <a:bodyPr/>
          <a:lstStyle/>
          <a:p>
            <a:r>
              <a:rPr lang="en-US" dirty="0" smtClean="0"/>
              <a:t>Carrick Financial Holdings, LLC</a:t>
            </a:r>
            <a:endParaRPr lang="en-US" dirty="0"/>
          </a:p>
        </p:txBody>
      </p:sp>
      <p:sp>
        <p:nvSpPr>
          <p:cNvPr id="6" name="Slide Number Placeholder 5"/>
          <p:cNvSpPr>
            <a:spLocks noGrp="1"/>
          </p:cNvSpPr>
          <p:nvPr>
            <p:ph type="sldNum" sz="quarter" idx="12"/>
          </p:nvPr>
        </p:nvSpPr>
        <p:spPr/>
        <p:txBody>
          <a:bodyPr/>
          <a:lstStyle/>
          <a:p>
            <a:fld id="{4FD5D703-935A-4BBB-8786-1143CB5F6501}" type="slidenum">
              <a:rPr lang="en-US" smtClean="0"/>
              <a:t>‹#›</a:t>
            </a:fld>
            <a:endParaRPr lang="en-US" dirty="0"/>
          </a:p>
        </p:txBody>
      </p:sp>
    </p:spTree>
    <p:extLst>
      <p:ext uri="{BB962C8B-B14F-4D97-AF65-F5344CB8AC3E}">
        <p14:creationId xmlns:p14="http://schemas.microsoft.com/office/powerpoint/2010/main" val="959906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A00AF5-22CB-45E9-8B20-9B7580DC4B12}" type="datetime1">
              <a:rPr lang="en-US" smtClean="0"/>
              <a:t>11/11/2013</a:t>
            </a:fld>
            <a:endParaRPr lang="en-US" dirty="0"/>
          </a:p>
        </p:txBody>
      </p:sp>
      <p:sp>
        <p:nvSpPr>
          <p:cNvPr id="5" name="Footer Placeholder 4"/>
          <p:cNvSpPr>
            <a:spLocks noGrp="1"/>
          </p:cNvSpPr>
          <p:nvPr>
            <p:ph type="ftr" sz="quarter" idx="11"/>
          </p:nvPr>
        </p:nvSpPr>
        <p:spPr/>
        <p:txBody>
          <a:bodyPr/>
          <a:lstStyle/>
          <a:p>
            <a:r>
              <a:rPr lang="en-US" dirty="0" smtClean="0"/>
              <a:t>Carrick Financial Holdings, LLC</a:t>
            </a:r>
            <a:endParaRPr lang="en-US" dirty="0"/>
          </a:p>
        </p:txBody>
      </p:sp>
      <p:sp>
        <p:nvSpPr>
          <p:cNvPr id="6" name="Slide Number Placeholder 5"/>
          <p:cNvSpPr>
            <a:spLocks noGrp="1"/>
          </p:cNvSpPr>
          <p:nvPr>
            <p:ph type="sldNum" sz="quarter" idx="12"/>
          </p:nvPr>
        </p:nvSpPr>
        <p:spPr/>
        <p:txBody>
          <a:bodyPr/>
          <a:lstStyle/>
          <a:p>
            <a:fld id="{4FD5D703-935A-4BBB-8786-1143CB5F6501}" type="slidenum">
              <a:rPr lang="en-US" smtClean="0"/>
              <a:t>‹#›</a:t>
            </a:fld>
            <a:endParaRPr lang="en-US" dirty="0"/>
          </a:p>
        </p:txBody>
      </p:sp>
    </p:spTree>
    <p:extLst>
      <p:ext uri="{BB962C8B-B14F-4D97-AF65-F5344CB8AC3E}">
        <p14:creationId xmlns:p14="http://schemas.microsoft.com/office/powerpoint/2010/main" val="11310082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6F5651-0071-46D6-B4AC-53953644D8F9}" type="datetime1">
              <a:rPr lang="en-US" smtClean="0"/>
              <a:t>11/11/2013</a:t>
            </a:fld>
            <a:endParaRPr lang="en-US" dirty="0"/>
          </a:p>
        </p:txBody>
      </p:sp>
      <p:sp>
        <p:nvSpPr>
          <p:cNvPr id="5" name="Footer Placeholder 4"/>
          <p:cNvSpPr>
            <a:spLocks noGrp="1"/>
          </p:cNvSpPr>
          <p:nvPr>
            <p:ph type="ftr" sz="quarter" idx="11"/>
          </p:nvPr>
        </p:nvSpPr>
        <p:spPr/>
        <p:txBody>
          <a:bodyPr/>
          <a:lstStyle/>
          <a:p>
            <a:r>
              <a:rPr lang="en-US" dirty="0" smtClean="0"/>
              <a:t>Carrick Financial Holdings, LLC</a:t>
            </a:r>
            <a:endParaRPr lang="en-US" dirty="0"/>
          </a:p>
        </p:txBody>
      </p:sp>
      <p:sp>
        <p:nvSpPr>
          <p:cNvPr id="6" name="Slide Number Placeholder 5"/>
          <p:cNvSpPr>
            <a:spLocks noGrp="1"/>
          </p:cNvSpPr>
          <p:nvPr>
            <p:ph type="sldNum" sz="quarter" idx="12"/>
          </p:nvPr>
        </p:nvSpPr>
        <p:spPr/>
        <p:txBody>
          <a:bodyPr/>
          <a:lstStyle/>
          <a:p>
            <a:fld id="{4FD5D703-935A-4BBB-8786-1143CB5F6501}" type="slidenum">
              <a:rPr lang="en-US" smtClean="0"/>
              <a:t>‹#›</a:t>
            </a:fld>
            <a:endParaRPr lang="en-US" dirty="0"/>
          </a:p>
        </p:txBody>
      </p:sp>
    </p:spTree>
    <p:extLst>
      <p:ext uri="{BB962C8B-B14F-4D97-AF65-F5344CB8AC3E}">
        <p14:creationId xmlns:p14="http://schemas.microsoft.com/office/powerpoint/2010/main" val="229136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A2427FD-7E9A-4942-A257-F2C5EAD8A4DD}" type="datetime1">
              <a:rPr lang="en-US" smtClean="0"/>
              <a:t>11/11/2013</a:t>
            </a:fld>
            <a:endParaRPr lang="en-US" dirty="0"/>
          </a:p>
        </p:txBody>
      </p:sp>
      <p:sp>
        <p:nvSpPr>
          <p:cNvPr id="6" name="Footer Placeholder 5"/>
          <p:cNvSpPr>
            <a:spLocks noGrp="1"/>
          </p:cNvSpPr>
          <p:nvPr>
            <p:ph type="ftr" sz="quarter" idx="11"/>
          </p:nvPr>
        </p:nvSpPr>
        <p:spPr/>
        <p:txBody>
          <a:bodyPr/>
          <a:lstStyle/>
          <a:p>
            <a:r>
              <a:rPr lang="en-US" dirty="0" smtClean="0"/>
              <a:t>Carrick Financial Holdings, LLC</a:t>
            </a:r>
            <a:endParaRPr lang="en-US" dirty="0"/>
          </a:p>
        </p:txBody>
      </p:sp>
      <p:sp>
        <p:nvSpPr>
          <p:cNvPr id="7" name="Slide Number Placeholder 6"/>
          <p:cNvSpPr>
            <a:spLocks noGrp="1"/>
          </p:cNvSpPr>
          <p:nvPr>
            <p:ph type="sldNum" sz="quarter" idx="12"/>
          </p:nvPr>
        </p:nvSpPr>
        <p:spPr/>
        <p:txBody>
          <a:bodyPr/>
          <a:lstStyle/>
          <a:p>
            <a:fld id="{4FD5D703-935A-4BBB-8786-1143CB5F6501}" type="slidenum">
              <a:rPr lang="en-US" smtClean="0"/>
              <a:t>‹#›</a:t>
            </a:fld>
            <a:endParaRPr lang="en-US" dirty="0"/>
          </a:p>
        </p:txBody>
      </p:sp>
    </p:spTree>
    <p:extLst>
      <p:ext uri="{BB962C8B-B14F-4D97-AF65-F5344CB8AC3E}">
        <p14:creationId xmlns:p14="http://schemas.microsoft.com/office/powerpoint/2010/main" val="1972874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8D0E04E-EB85-4098-AF00-31541AA24AB1}" type="datetime1">
              <a:rPr lang="en-US" smtClean="0"/>
              <a:t>11/11/2013</a:t>
            </a:fld>
            <a:endParaRPr lang="en-US" dirty="0"/>
          </a:p>
        </p:txBody>
      </p:sp>
      <p:sp>
        <p:nvSpPr>
          <p:cNvPr id="8" name="Footer Placeholder 7"/>
          <p:cNvSpPr>
            <a:spLocks noGrp="1"/>
          </p:cNvSpPr>
          <p:nvPr>
            <p:ph type="ftr" sz="quarter" idx="11"/>
          </p:nvPr>
        </p:nvSpPr>
        <p:spPr/>
        <p:txBody>
          <a:bodyPr/>
          <a:lstStyle/>
          <a:p>
            <a:r>
              <a:rPr lang="en-US" dirty="0" smtClean="0"/>
              <a:t>Carrick Financial Holdings, LLC</a:t>
            </a:r>
            <a:endParaRPr lang="en-US" dirty="0"/>
          </a:p>
        </p:txBody>
      </p:sp>
      <p:sp>
        <p:nvSpPr>
          <p:cNvPr id="9" name="Slide Number Placeholder 8"/>
          <p:cNvSpPr>
            <a:spLocks noGrp="1"/>
          </p:cNvSpPr>
          <p:nvPr>
            <p:ph type="sldNum" sz="quarter" idx="12"/>
          </p:nvPr>
        </p:nvSpPr>
        <p:spPr/>
        <p:txBody>
          <a:bodyPr/>
          <a:lstStyle/>
          <a:p>
            <a:fld id="{4FD5D703-935A-4BBB-8786-1143CB5F6501}" type="slidenum">
              <a:rPr lang="en-US" smtClean="0"/>
              <a:t>‹#›</a:t>
            </a:fld>
            <a:endParaRPr lang="en-US" dirty="0"/>
          </a:p>
        </p:txBody>
      </p:sp>
    </p:spTree>
    <p:extLst>
      <p:ext uri="{BB962C8B-B14F-4D97-AF65-F5344CB8AC3E}">
        <p14:creationId xmlns:p14="http://schemas.microsoft.com/office/powerpoint/2010/main" val="3980869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3C66DCF-92C2-4002-B4BA-2E2967B76ECA}" type="datetime1">
              <a:rPr lang="en-US" smtClean="0"/>
              <a:t>11/11/2013</a:t>
            </a:fld>
            <a:endParaRPr lang="en-US" dirty="0"/>
          </a:p>
        </p:txBody>
      </p:sp>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p:txBody>
          <a:bodyPr/>
          <a:lstStyle/>
          <a:p>
            <a:fld id="{4FD5D703-935A-4BBB-8786-1143CB5F6501}" type="slidenum">
              <a:rPr lang="en-US" smtClean="0"/>
              <a:t>‹#›</a:t>
            </a:fld>
            <a:endParaRPr lang="en-US" dirty="0"/>
          </a:p>
        </p:txBody>
      </p:sp>
    </p:spTree>
    <p:extLst>
      <p:ext uri="{BB962C8B-B14F-4D97-AF65-F5344CB8AC3E}">
        <p14:creationId xmlns:p14="http://schemas.microsoft.com/office/powerpoint/2010/main" val="2533759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A091E1-37C8-4B84-8C88-8233BEF0B92D}" type="datetime1">
              <a:rPr lang="en-US" smtClean="0"/>
              <a:t>11/11/2013</a:t>
            </a:fld>
            <a:endParaRPr lang="en-US" dirty="0"/>
          </a:p>
        </p:txBody>
      </p:sp>
      <p:sp>
        <p:nvSpPr>
          <p:cNvPr id="3" name="Footer Placeholder 2"/>
          <p:cNvSpPr>
            <a:spLocks noGrp="1"/>
          </p:cNvSpPr>
          <p:nvPr>
            <p:ph type="ftr" sz="quarter" idx="11"/>
          </p:nvPr>
        </p:nvSpPr>
        <p:spPr/>
        <p:txBody>
          <a:bodyPr/>
          <a:lstStyle/>
          <a:p>
            <a:r>
              <a:rPr lang="en-US" dirty="0" smtClean="0"/>
              <a:t>Carrick Financial Holdings, LLC</a:t>
            </a:r>
            <a:endParaRPr lang="en-US" dirty="0"/>
          </a:p>
        </p:txBody>
      </p:sp>
      <p:sp>
        <p:nvSpPr>
          <p:cNvPr id="4" name="Slide Number Placeholder 3"/>
          <p:cNvSpPr>
            <a:spLocks noGrp="1"/>
          </p:cNvSpPr>
          <p:nvPr>
            <p:ph type="sldNum" sz="quarter" idx="12"/>
          </p:nvPr>
        </p:nvSpPr>
        <p:spPr/>
        <p:txBody>
          <a:bodyPr/>
          <a:lstStyle/>
          <a:p>
            <a:fld id="{4FD5D703-935A-4BBB-8786-1143CB5F6501}" type="slidenum">
              <a:rPr lang="en-US" smtClean="0"/>
              <a:t>‹#›</a:t>
            </a:fld>
            <a:endParaRPr lang="en-US" dirty="0"/>
          </a:p>
        </p:txBody>
      </p:sp>
    </p:spTree>
    <p:extLst>
      <p:ext uri="{BB962C8B-B14F-4D97-AF65-F5344CB8AC3E}">
        <p14:creationId xmlns:p14="http://schemas.microsoft.com/office/powerpoint/2010/main" val="440252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C37E1E-9B25-49C4-B836-1618C8191DD6}" type="datetime1">
              <a:rPr lang="en-US" smtClean="0"/>
              <a:t>11/11/2013</a:t>
            </a:fld>
            <a:endParaRPr lang="en-US" dirty="0"/>
          </a:p>
        </p:txBody>
      </p:sp>
      <p:sp>
        <p:nvSpPr>
          <p:cNvPr id="6" name="Footer Placeholder 5"/>
          <p:cNvSpPr>
            <a:spLocks noGrp="1"/>
          </p:cNvSpPr>
          <p:nvPr>
            <p:ph type="ftr" sz="quarter" idx="11"/>
          </p:nvPr>
        </p:nvSpPr>
        <p:spPr/>
        <p:txBody>
          <a:bodyPr/>
          <a:lstStyle/>
          <a:p>
            <a:r>
              <a:rPr lang="en-US" dirty="0" smtClean="0"/>
              <a:t>Carrick Financial Holdings, LLC</a:t>
            </a:r>
            <a:endParaRPr lang="en-US" dirty="0"/>
          </a:p>
        </p:txBody>
      </p:sp>
      <p:sp>
        <p:nvSpPr>
          <p:cNvPr id="7" name="Slide Number Placeholder 6"/>
          <p:cNvSpPr>
            <a:spLocks noGrp="1"/>
          </p:cNvSpPr>
          <p:nvPr>
            <p:ph type="sldNum" sz="quarter" idx="12"/>
          </p:nvPr>
        </p:nvSpPr>
        <p:spPr/>
        <p:txBody>
          <a:bodyPr/>
          <a:lstStyle/>
          <a:p>
            <a:fld id="{4FD5D703-935A-4BBB-8786-1143CB5F6501}" type="slidenum">
              <a:rPr lang="en-US" smtClean="0"/>
              <a:t>‹#›</a:t>
            </a:fld>
            <a:endParaRPr lang="en-US" dirty="0"/>
          </a:p>
        </p:txBody>
      </p:sp>
    </p:spTree>
    <p:extLst>
      <p:ext uri="{BB962C8B-B14F-4D97-AF65-F5344CB8AC3E}">
        <p14:creationId xmlns:p14="http://schemas.microsoft.com/office/powerpoint/2010/main" val="2336041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8A0879-50E8-404E-93FD-C34F68D0A365}" type="datetime1">
              <a:rPr lang="en-US" smtClean="0"/>
              <a:t>11/11/2013</a:t>
            </a:fld>
            <a:endParaRPr lang="en-US" dirty="0"/>
          </a:p>
        </p:txBody>
      </p:sp>
      <p:sp>
        <p:nvSpPr>
          <p:cNvPr id="6" name="Footer Placeholder 5"/>
          <p:cNvSpPr>
            <a:spLocks noGrp="1"/>
          </p:cNvSpPr>
          <p:nvPr>
            <p:ph type="ftr" sz="quarter" idx="11"/>
          </p:nvPr>
        </p:nvSpPr>
        <p:spPr/>
        <p:txBody>
          <a:bodyPr/>
          <a:lstStyle/>
          <a:p>
            <a:r>
              <a:rPr lang="en-US" dirty="0" smtClean="0"/>
              <a:t>Carrick Financial Holdings, LLC</a:t>
            </a:r>
            <a:endParaRPr lang="en-US" dirty="0"/>
          </a:p>
        </p:txBody>
      </p:sp>
      <p:sp>
        <p:nvSpPr>
          <p:cNvPr id="7" name="Slide Number Placeholder 6"/>
          <p:cNvSpPr>
            <a:spLocks noGrp="1"/>
          </p:cNvSpPr>
          <p:nvPr>
            <p:ph type="sldNum" sz="quarter" idx="12"/>
          </p:nvPr>
        </p:nvSpPr>
        <p:spPr/>
        <p:txBody>
          <a:bodyPr/>
          <a:lstStyle/>
          <a:p>
            <a:fld id="{4FD5D703-935A-4BBB-8786-1143CB5F6501}" type="slidenum">
              <a:rPr lang="en-US" smtClean="0"/>
              <a:t>‹#›</a:t>
            </a:fld>
            <a:endParaRPr lang="en-US" dirty="0"/>
          </a:p>
        </p:txBody>
      </p:sp>
    </p:spTree>
    <p:extLst>
      <p:ext uri="{BB962C8B-B14F-4D97-AF65-F5344CB8AC3E}">
        <p14:creationId xmlns:p14="http://schemas.microsoft.com/office/powerpoint/2010/main" val="40049482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065254-21BC-478F-9867-E2C29101007E}" type="datetime1">
              <a:rPr lang="en-US" smtClean="0"/>
              <a:t>11/11/2013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Carrick Financial Holdings, LLC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D5D703-935A-4BBB-8786-1143CB5F6501}" type="slidenum">
              <a:rPr lang="en-US" smtClean="0"/>
              <a:t>‹#›</a:t>
            </a:fld>
            <a:endParaRPr lang="en-US" dirty="0"/>
          </a:p>
        </p:txBody>
      </p:sp>
    </p:spTree>
    <p:extLst>
      <p:ext uri="{BB962C8B-B14F-4D97-AF65-F5344CB8AC3E}">
        <p14:creationId xmlns:p14="http://schemas.microsoft.com/office/powerpoint/2010/main" val="7676503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hyperlink" Target="http://www.google.com/url?sa=i&amp;rct=j&amp;q=&amp;esrc=s&amp;frm=1&amp;source=images&amp;cd=&amp;cad=rja&amp;docid=wrh3RjYqyvpILM&amp;tbnid=joEJ37BuGnIsQM:&amp;ved=0CAUQjRw&amp;url=http://fastloansi.com/wallsburg-payday-loan-ut.html&amp;ei=1zJ0Usj2GZO4yAHZqYCwCg&amp;bvm=bv.55819444,d.aWc&amp;psig=AFQjCNEp8TN6gqv2Kr54TT1wVkl80By7Jw&amp;ust=1383433240389164"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File:TitleMaxSavannah2.jpeg"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www.google.com/url?sa=i&amp;source=images&amp;cd=&amp;cad=rja&amp;docid=pH57m16xxQtFXM&amp;tbnid=LgTnYkoZwg1AcM:&amp;ved=0CAgQjRwwAA&amp;url=http://www.toledoblade.com/Editorials/2013/08/12/Swimming-with-sharks.html&amp;ei=awt4UrDUJsKmyQHd94GoDA&amp;psig=AFQjCNFNCTkkF25UwwOjbtCw3nI6B2fcDQ&amp;ust=1383685355683352" TargetMode="Externa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9196" y="2286000"/>
            <a:ext cx="7772400" cy="1470025"/>
          </a:xfrm>
        </p:spPr>
        <p:txBody>
          <a:bodyPr/>
          <a:lstStyle/>
          <a:p>
            <a:r>
              <a:rPr lang="en-US" dirty="0" smtClean="0"/>
              <a:t>Carrick Financial Holdings, LLC</a:t>
            </a:r>
            <a:endParaRPr lang="en-US" dirty="0"/>
          </a:p>
        </p:txBody>
      </p:sp>
      <p:sp>
        <p:nvSpPr>
          <p:cNvPr id="3" name="Subtitle 2"/>
          <p:cNvSpPr>
            <a:spLocks noGrp="1"/>
          </p:cNvSpPr>
          <p:nvPr>
            <p:ph type="subTitle" idx="1"/>
          </p:nvPr>
        </p:nvSpPr>
        <p:spPr/>
        <p:txBody>
          <a:bodyPr/>
          <a:lstStyle/>
          <a:p>
            <a:r>
              <a:rPr lang="en-US" dirty="0" smtClean="0"/>
              <a:t>Summary Business Plan Presentation</a:t>
            </a:r>
          </a:p>
          <a:p>
            <a:r>
              <a:rPr lang="en-US" dirty="0" smtClean="0"/>
              <a:t>November 1, 2013</a:t>
            </a:r>
            <a:endParaRPr lang="en-US" dirty="0"/>
          </a:p>
        </p:txBody>
      </p:sp>
      <p:pic>
        <p:nvPicPr>
          <p:cNvPr id="1026" name="Picture 2" descr="Logo of CFH"/>
          <p:cNvPicPr>
            <a:picLocks noChangeAspect="1" noChangeArrowheads="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3456709" y="711487"/>
            <a:ext cx="1857375" cy="1857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08153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of CFH"/>
          <p:cNvPicPr>
            <a:picLocks noChangeAspect="1" noChangeArrowheads="1"/>
          </p:cNvPicPr>
          <p:nvPr/>
        </p:nvPicPr>
        <p:blipFill>
          <a:blip r:embed="rId3">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420090" cy="142009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p:txBody>
          <a:bodyPr/>
          <a:lstStyle/>
          <a:p>
            <a:fld id="{4FD5D703-935A-4BBB-8786-1143CB5F6501}" type="slidenum">
              <a:rPr lang="en-US" smtClean="0"/>
              <a:t>10</a:t>
            </a:fld>
            <a:endParaRPr lang="en-US" dirty="0"/>
          </a:p>
        </p:txBody>
      </p:sp>
      <p:sp>
        <p:nvSpPr>
          <p:cNvPr id="8" name="TextBox 7"/>
          <p:cNvSpPr txBox="1"/>
          <p:nvPr/>
        </p:nvSpPr>
        <p:spPr>
          <a:xfrm>
            <a:off x="304800" y="381000"/>
            <a:ext cx="9144000" cy="461665"/>
          </a:xfrm>
          <a:prstGeom prst="rect">
            <a:avLst/>
          </a:prstGeom>
          <a:noFill/>
        </p:spPr>
        <p:txBody>
          <a:bodyPr wrap="square" rtlCol="0">
            <a:spAutoFit/>
          </a:bodyPr>
          <a:lstStyle/>
          <a:p>
            <a:pPr algn="ctr"/>
            <a:r>
              <a:rPr lang="en-US" sz="2400" b="1" dirty="0" smtClean="0"/>
              <a:t>The Best States for Title Lending</a:t>
            </a:r>
            <a:endParaRPr lang="en-US" sz="2400" b="1" dirty="0"/>
          </a:p>
        </p:txBody>
      </p:sp>
      <p:graphicFrame>
        <p:nvGraphicFramePr>
          <p:cNvPr id="2" name="Object 1"/>
          <p:cNvGraphicFramePr>
            <a:graphicFrameLocks noChangeAspect="1"/>
          </p:cNvGraphicFramePr>
          <p:nvPr>
            <p:extLst>
              <p:ext uri="{D42A27DB-BD31-4B8C-83A1-F6EECF244321}">
                <p14:modId xmlns:p14="http://schemas.microsoft.com/office/powerpoint/2010/main" val="920713001"/>
              </p:ext>
            </p:extLst>
          </p:nvPr>
        </p:nvGraphicFramePr>
        <p:xfrm>
          <a:off x="0" y="1420090"/>
          <a:ext cx="9135979" cy="4850855"/>
        </p:xfrm>
        <a:graphic>
          <a:graphicData uri="http://schemas.openxmlformats.org/presentationml/2006/ole">
            <mc:AlternateContent xmlns:mc="http://schemas.openxmlformats.org/markup-compatibility/2006">
              <mc:Choice xmlns:v="urn:schemas-microsoft-com:vml" Requires="v">
                <p:oleObj spid="_x0000_s1061" name="Acrobat Document" r:id="rId4" imgW="7543732" imgH="5829300" progId="AcroExch.Document.7">
                  <p:embed/>
                </p:oleObj>
              </mc:Choice>
              <mc:Fallback>
                <p:oleObj name="Acrobat Document" r:id="rId4" imgW="7543732" imgH="5829300" progId="AcroExch.Document.7">
                  <p:embed/>
                  <p:pic>
                    <p:nvPicPr>
                      <p:cNvPr id="0" name=""/>
                      <p:cNvPicPr/>
                      <p:nvPr/>
                    </p:nvPicPr>
                    <p:blipFill>
                      <a:blip r:embed="rId5"/>
                      <a:stretch>
                        <a:fillRect/>
                      </a:stretch>
                    </p:blipFill>
                    <p:spPr>
                      <a:xfrm>
                        <a:off x="0" y="1420090"/>
                        <a:ext cx="9135979" cy="4850855"/>
                      </a:xfrm>
                      <a:prstGeom prst="rect">
                        <a:avLst/>
                      </a:prstGeom>
                    </p:spPr>
                  </p:pic>
                </p:oleObj>
              </mc:Fallback>
            </mc:AlternateContent>
          </a:graphicData>
        </a:graphic>
      </p:graphicFrame>
    </p:spTree>
    <p:extLst>
      <p:ext uri="{BB962C8B-B14F-4D97-AF65-F5344CB8AC3E}">
        <p14:creationId xmlns:p14="http://schemas.microsoft.com/office/powerpoint/2010/main" val="1771314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of CFH"/>
          <p:cNvPicPr>
            <a:picLocks noChangeAspect="1" noChangeArrowheads="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420090" cy="142009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p:txBody>
          <a:bodyPr/>
          <a:lstStyle/>
          <a:p>
            <a:fld id="{4FD5D703-935A-4BBB-8786-1143CB5F6501}" type="slidenum">
              <a:rPr lang="en-US" smtClean="0"/>
              <a:t>11</a:t>
            </a:fld>
            <a:endParaRPr lang="en-US" dirty="0"/>
          </a:p>
        </p:txBody>
      </p:sp>
      <p:sp>
        <p:nvSpPr>
          <p:cNvPr id="8" name="TextBox 7"/>
          <p:cNvSpPr txBox="1"/>
          <p:nvPr/>
        </p:nvSpPr>
        <p:spPr>
          <a:xfrm>
            <a:off x="304800" y="381000"/>
            <a:ext cx="9144000" cy="461665"/>
          </a:xfrm>
          <a:prstGeom prst="rect">
            <a:avLst/>
          </a:prstGeom>
          <a:noFill/>
        </p:spPr>
        <p:txBody>
          <a:bodyPr wrap="square" rtlCol="0">
            <a:spAutoFit/>
          </a:bodyPr>
          <a:lstStyle/>
          <a:p>
            <a:pPr algn="ctr"/>
            <a:r>
              <a:rPr lang="en-US" sz="2400" b="1" dirty="0" smtClean="0"/>
              <a:t>The Best States for Payday Lending</a:t>
            </a:r>
            <a:endParaRPr lang="en-US" sz="2400" b="1" dirty="0"/>
          </a:p>
        </p:txBody>
      </p:sp>
      <p:pic>
        <p:nvPicPr>
          <p:cNvPr id="2050" name="Picture 2" descr="http://fastloansi.com/img/img-loan/54.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420090"/>
            <a:ext cx="9144000" cy="4904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16712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of CFH"/>
          <p:cNvPicPr>
            <a:picLocks noChangeAspect="1" noChangeArrowheads="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420090" cy="142009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p:cNvSpPr>
            <a:spLocks noGrp="1"/>
          </p:cNvSpPr>
          <p:nvPr>
            <p:ph type="ctrTitle"/>
          </p:nvPr>
        </p:nvSpPr>
        <p:spPr>
          <a:xfrm>
            <a:off x="27710" y="1600200"/>
            <a:ext cx="9116290" cy="4952999"/>
          </a:xfrm>
        </p:spPr>
        <p:txBody>
          <a:bodyPr>
            <a:normAutofit fontScale="90000"/>
          </a:bodyPr>
          <a:lstStyle/>
          <a:p>
            <a:pPr algn="l"/>
            <a:r>
              <a:rPr lang="en-US" sz="1800" dirty="0" smtClean="0"/>
              <a:t>Carrick Financial Holdings, LLC has identified and evaluated several multi-location title loan operators in its targeted markets of Texas, Utah, Idaho, New Mexico, and Nevada. CFH executed an Offer for Purchase and Sale of Assets (Offer) on October 28, 2013 with a </a:t>
            </a:r>
            <a:r>
              <a:rPr lang="en-US" sz="1800" dirty="0"/>
              <a:t>Salt Lake County, Utah-based title </a:t>
            </a:r>
            <a:r>
              <a:rPr lang="en-US" sz="1800" dirty="0" smtClean="0"/>
              <a:t>lender – Money Train, LLC. The acquisition target operates 14 </a:t>
            </a:r>
            <a:r>
              <a:rPr lang="en-US" sz="1800" dirty="0"/>
              <a:t>stores in </a:t>
            </a:r>
            <a:r>
              <a:rPr lang="en-US" sz="1800" dirty="0" smtClean="0"/>
              <a:t>three </a:t>
            </a:r>
            <a:r>
              <a:rPr lang="en-US" sz="1800" dirty="0"/>
              <a:t>states - Utah, New Mexico, </a:t>
            </a:r>
            <a:r>
              <a:rPr lang="en-US" sz="1800" dirty="0" smtClean="0"/>
              <a:t>and </a:t>
            </a:r>
            <a:r>
              <a:rPr lang="en-US" sz="1800" dirty="0"/>
              <a:t>Idaho. </a:t>
            </a:r>
            <a:r>
              <a:rPr lang="en-US" sz="1800" dirty="0" smtClean="0"/>
              <a:t/>
            </a:r>
            <a:br>
              <a:rPr lang="en-US" sz="1800" dirty="0" smtClean="0"/>
            </a:br>
            <a:r>
              <a:rPr lang="en-US" sz="1800" dirty="0"/>
              <a:t/>
            </a:r>
            <a:br>
              <a:rPr lang="en-US" sz="1800" dirty="0"/>
            </a:br>
            <a:r>
              <a:rPr lang="en-US" sz="1800" dirty="0" smtClean="0"/>
              <a:t>Highlights of the target company include:</a:t>
            </a:r>
            <a:br>
              <a:rPr lang="en-US" sz="1800" dirty="0" smtClean="0"/>
            </a:br>
            <a:r>
              <a:rPr lang="en-US" sz="1800" dirty="0" smtClean="0"/>
              <a:t>     * Company was formed in 2007 and has grown profitably every year</a:t>
            </a:r>
            <a:br>
              <a:rPr lang="en-US" sz="1800" dirty="0" smtClean="0"/>
            </a:br>
            <a:r>
              <a:rPr lang="en-US" sz="1800" dirty="0" smtClean="0"/>
              <a:t>     * 2013 Gross Revenue projected at $6.0 million – up 122% since 2010</a:t>
            </a:r>
            <a:br>
              <a:rPr lang="en-US" sz="1800" dirty="0" smtClean="0"/>
            </a:br>
            <a:r>
              <a:rPr lang="en-US" sz="1800" dirty="0"/>
              <a:t> </a:t>
            </a:r>
            <a:r>
              <a:rPr lang="en-US" sz="1800" dirty="0" smtClean="0"/>
              <a:t>    * 2013 EBITDA projected at $2.2 million – up 100% since 2010</a:t>
            </a:r>
            <a:br>
              <a:rPr lang="en-US" sz="1800" dirty="0" smtClean="0"/>
            </a:br>
            <a:r>
              <a:rPr lang="en-US" sz="1800" dirty="0"/>
              <a:t> </a:t>
            </a:r>
            <a:r>
              <a:rPr lang="en-US" sz="1800" dirty="0" smtClean="0"/>
              <a:t>    * Current title loan portfolio of approximately $3.3 million</a:t>
            </a:r>
            <a:br>
              <a:rPr lang="en-US" sz="1800" dirty="0" smtClean="0"/>
            </a:br>
            <a:r>
              <a:rPr lang="en-US" sz="1800" dirty="0"/>
              <a:t> </a:t>
            </a:r>
            <a:r>
              <a:rPr lang="en-US" sz="1800" dirty="0" smtClean="0"/>
              <a:t>    * Average APR of 168% on current title loan portfolio</a:t>
            </a:r>
            <a:br>
              <a:rPr lang="en-US" sz="1800" dirty="0" smtClean="0"/>
            </a:br>
            <a:r>
              <a:rPr lang="en-US" sz="1800" dirty="0"/>
              <a:t> </a:t>
            </a:r>
            <a:r>
              <a:rPr lang="en-US" sz="1800" dirty="0" smtClean="0"/>
              <a:t>    * Approximately 50% of profits are derived from stores in markets closed to new licenses</a:t>
            </a:r>
            <a:br>
              <a:rPr lang="en-US" sz="1800" dirty="0" smtClean="0"/>
            </a:br>
            <a:r>
              <a:rPr lang="en-US" sz="1800" dirty="0"/>
              <a:t> </a:t>
            </a:r>
            <a:r>
              <a:rPr lang="en-US" sz="1800" dirty="0" smtClean="0"/>
              <a:t>    * A very large upstream operator offered 6X EBITDA for their protected stores ($7.2 million)</a:t>
            </a:r>
            <a:br>
              <a:rPr lang="en-US" sz="1800" dirty="0" smtClean="0"/>
            </a:br>
            <a:r>
              <a:rPr lang="en-US" sz="1800" dirty="0"/>
              <a:t> </a:t>
            </a:r>
            <a:r>
              <a:rPr lang="en-US" sz="1800" dirty="0" smtClean="0"/>
              <a:t>    * The operators of the target company believe their existing infrastructure would support  dramatic growth with minimal increase in operating costs</a:t>
            </a:r>
            <a:br>
              <a:rPr lang="en-US" sz="1800" dirty="0" smtClean="0"/>
            </a:br>
            <a:r>
              <a:rPr lang="en-US" sz="1800" dirty="0"/>
              <a:t> </a:t>
            </a:r>
            <a:r>
              <a:rPr lang="en-US" sz="1800" dirty="0" smtClean="0"/>
              <a:t>    * The company does not offer any product other than title loans; the existing infrastructure could easily add payday loans, prepaid debit cards, and other products in demand from their demographic and offered by competitors to produce high margin incremental revenue</a:t>
            </a:r>
            <a:br>
              <a:rPr lang="en-US" sz="1800" dirty="0" smtClean="0"/>
            </a:br>
            <a:r>
              <a:rPr lang="en-US" sz="1800" dirty="0"/>
              <a:t> </a:t>
            </a:r>
            <a:r>
              <a:rPr lang="en-US" sz="1800" dirty="0" smtClean="0"/>
              <a:t>    * The company is licensed to expand into Nevada</a:t>
            </a:r>
            <a:br>
              <a:rPr lang="en-US" sz="1800" dirty="0" smtClean="0"/>
            </a:br>
            <a:r>
              <a:rPr lang="en-US" sz="1800" dirty="0"/>
              <a:t> </a:t>
            </a:r>
            <a:r>
              <a:rPr lang="en-US" sz="1800" dirty="0" smtClean="0"/>
              <a:t>    * The company is undercapitalized</a:t>
            </a:r>
            <a:br>
              <a:rPr lang="en-US" sz="1800" dirty="0" smtClean="0"/>
            </a:br>
            <a:endParaRPr lang="en-US" sz="1800" dirty="0"/>
          </a:p>
        </p:txBody>
      </p:sp>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p:txBody>
          <a:bodyPr/>
          <a:lstStyle/>
          <a:p>
            <a:fld id="{4FD5D703-935A-4BBB-8786-1143CB5F6501}" type="slidenum">
              <a:rPr lang="en-US" smtClean="0"/>
              <a:t>12</a:t>
            </a:fld>
            <a:endParaRPr lang="en-US" dirty="0"/>
          </a:p>
        </p:txBody>
      </p:sp>
      <p:sp>
        <p:nvSpPr>
          <p:cNvPr id="8" name="TextBox 7"/>
          <p:cNvSpPr txBox="1"/>
          <p:nvPr/>
        </p:nvSpPr>
        <p:spPr>
          <a:xfrm>
            <a:off x="0" y="958425"/>
            <a:ext cx="9144000" cy="461665"/>
          </a:xfrm>
          <a:prstGeom prst="rect">
            <a:avLst/>
          </a:prstGeom>
          <a:noFill/>
        </p:spPr>
        <p:txBody>
          <a:bodyPr wrap="square" rtlCol="0">
            <a:spAutoFit/>
          </a:bodyPr>
          <a:lstStyle/>
          <a:p>
            <a:pPr algn="ctr"/>
            <a:r>
              <a:rPr lang="en-US" sz="2400" b="1" dirty="0" smtClean="0"/>
              <a:t>The Initial Opportunity: Money Train, LLC</a:t>
            </a:r>
            <a:endParaRPr lang="en-US" sz="2400" b="1" dirty="0"/>
          </a:p>
        </p:txBody>
      </p:sp>
    </p:spTree>
    <p:extLst>
      <p:ext uri="{BB962C8B-B14F-4D97-AF65-F5344CB8AC3E}">
        <p14:creationId xmlns:p14="http://schemas.microsoft.com/office/powerpoint/2010/main" val="18235416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of CFH"/>
          <p:cNvPicPr>
            <a:picLocks noChangeAspect="1" noChangeArrowheads="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420090" cy="142009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a:xfrm>
            <a:off x="6571593" y="6324600"/>
            <a:ext cx="2133600" cy="365125"/>
          </a:xfrm>
        </p:spPr>
        <p:txBody>
          <a:bodyPr/>
          <a:lstStyle/>
          <a:p>
            <a:fld id="{4FD5D703-935A-4BBB-8786-1143CB5F6501}" type="slidenum">
              <a:rPr lang="en-US" smtClean="0"/>
              <a:t>13</a:t>
            </a:fld>
            <a:endParaRPr lang="en-US" dirty="0"/>
          </a:p>
        </p:txBody>
      </p:sp>
      <p:sp>
        <p:nvSpPr>
          <p:cNvPr id="8" name="TextBox 7"/>
          <p:cNvSpPr txBox="1"/>
          <p:nvPr/>
        </p:nvSpPr>
        <p:spPr>
          <a:xfrm>
            <a:off x="0" y="958425"/>
            <a:ext cx="9144000" cy="461665"/>
          </a:xfrm>
          <a:prstGeom prst="rect">
            <a:avLst/>
          </a:prstGeom>
          <a:noFill/>
        </p:spPr>
        <p:txBody>
          <a:bodyPr wrap="square" rtlCol="0">
            <a:spAutoFit/>
          </a:bodyPr>
          <a:lstStyle/>
          <a:p>
            <a:pPr algn="ctr"/>
            <a:r>
              <a:rPr lang="en-US" sz="2400" b="1" dirty="0" smtClean="0"/>
              <a:t>The Initial Opportunity: Money Train, LLC</a:t>
            </a:r>
            <a:endParaRPr lang="en-US" sz="2400" b="1" dirty="0"/>
          </a:p>
        </p:txBody>
      </p:sp>
      <p:pic>
        <p:nvPicPr>
          <p:cNvPr id="3078" name="Picture 6" descr="http://www.moneytrain.com/images/NAMP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014" y="1838826"/>
            <a:ext cx="2779986" cy="175260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www.moneytrain.com/images/BOIS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035" y="4078705"/>
            <a:ext cx="2771965" cy="1747543"/>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http://www.moneytrain.com/images/IDFall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82007" y="1838826"/>
            <a:ext cx="2779986" cy="1752600"/>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http://www.moneytrain.com/images/WVC.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82007" y="4101722"/>
            <a:ext cx="2779986" cy="1752600"/>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http://www.moneytrain.com/images/CLEARFIELD.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48400" y="1828800"/>
            <a:ext cx="2779986" cy="1752600"/>
          </a:xfrm>
          <a:prstGeom prst="rect">
            <a:avLst/>
          </a:prstGeom>
          <a:noFill/>
          <a:extLst>
            <a:ext uri="{909E8E84-426E-40DD-AFC4-6F175D3DCCD1}">
              <a14:hiddenFill xmlns:a14="http://schemas.microsoft.com/office/drawing/2010/main">
                <a:solidFill>
                  <a:srgbClr val="FFFFFF"/>
                </a:solidFill>
              </a14:hiddenFill>
            </a:ext>
          </a:extLst>
        </p:spPr>
      </p:pic>
      <p:pic>
        <p:nvPicPr>
          <p:cNvPr id="3090" name="Picture 18" descr="http://www.moneytrain.com/images/lc.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48400" y="4101722"/>
            <a:ext cx="2779986" cy="17526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934107" y="5894791"/>
            <a:ext cx="1447800" cy="369332"/>
          </a:xfrm>
          <a:prstGeom prst="rect">
            <a:avLst/>
          </a:prstGeom>
          <a:noFill/>
        </p:spPr>
        <p:txBody>
          <a:bodyPr wrap="square" rtlCol="0">
            <a:spAutoFit/>
          </a:bodyPr>
          <a:lstStyle/>
          <a:p>
            <a:r>
              <a:rPr lang="en-US" dirty="0" smtClean="0"/>
              <a:t>Boise, Idaho</a:t>
            </a:r>
            <a:endParaRPr lang="en-US" dirty="0"/>
          </a:p>
        </p:txBody>
      </p:sp>
      <p:sp>
        <p:nvSpPr>
          <p:cNvPr id="13" name="TextBox 12"/>
          <p:cNvSpPr txBox="1"/>
          <p:nvPr/>
        </p:nvSpPr>
        <p:spPr>
          <a:xfrm>
            <a:off x="6400799" y="5894791"/>
            <a:ext cx="2475185" cy="369332"/>
          </a:xfrm>
          <a:prstGeom prst="rect">
            <a:avLst/>
          </a:prstGeom>
          <a:noFill/>
        </p:spPr>
        <p:txBody>
          <a:bodyPr wrap="square" rtlCol="0">
            <a:spAutoFit/>
          </a:bodyPr>
          <a:lstStyle/>
          <a:p>
            <a:r>
              <a:rPr lang="en-US" dirty="0" smtClean="0"/>
              <a:t>Las Cruces, New Mexico</a:t>
            </a:r>
            <a:endParaRPr lang="en-US" dirty="0"/>
          </a:p>
        </p:txBody>
      </p:sp>
      <p:sp>
        <p:nvSpPr>
          <p:cNvPr id="14" name="TextBox 13"/>
          <p:cNvSpPr txBox="1"/>
          <p:nvPr/>
        </p:nvSpPr>
        <p:spPr>
          <a:xfrm>
            <a:off x="6752239" y="3569049"/>
            <a:ext cx="1772307" cy="369332"/>
          </a:xfrm>
          <a:prstGeom prst="rect">
            <a:avLst/>
          </a:prstGeom>
          <a:noFill/>
        </p:spPr>
        <p:txBody>
          <a:bodyPr wrap="square" rtlCol="0">
            <a:spAutoFit/>
          </a:bodyPr>
          <a:lstStyle/>
          <a:p>
            <a:r>
              <a:rPr lang="en-US" dirty="0" smtClean="0"/>
              <a:t>Clearfield, Utah</a:t>
            </a:r>
            <a:endParaRPr lang="en-US" dirty="0"/>
          </a:p>
        </p:txBody>
      </p:sp>
      <p:sp>
        <p:nvSpPr>
          <p:cNvPr id="15" name="TextBox 14"/>
          <p:cNvSpPr txBox="1"/>
          <p:nvPr/>
        </p:nvSpPr>
        <p:spPr>
          <a:xfrm>
            <a:off x="3600277" y="5894791"/>
            <a:ext cx="1943446" cy="369332"/>
          </a:xfrm>
          <a:prstGeom prst="rect">
            <a:avLst/>
          </a:prstGeom>
          <a:noFill/>
        </p:spPr>
        <p:txBody>
          <a:bodyPr wrap="square" rtlCol="0">
            <a:spAutoFit/>
          </a:bodyPr>
          <a:lstStyle/>
          <a:p>
            <a:r>
              <a:rPr lang="en-US" dirty="0" smtClean="0"/>
              <a:t>West Valley, Utah</a:t>
            </a:r>
            <a:endParaRPr lang="en-US" dirty="0"/>
          </a:p>
        </p:txBody>
      </p:sp>
      <p:sp>
        <p:nvSpPr>
          <p:cNvPr id="16" name="TextBox 15"/>
          <p:cNvSpPr txBox="1"/>
          <p:nvPr/>
        </p:nvSpPr>
        <p:spPr>
          <a:xfrm>
            <a:off x="3600104" y="3593795"/>
            <a:ext cx="1943100" cy="369332"/>
          </a:xfrm>
          <a:prstGeom prst="rect">
            <a:avLst/>
          </a:prstGeom>
          <a:noFill/>
        </p:spPr>
        <p:txBody>
          <a:bodyPr wrap="square" rtlCol="0">
            <a:spAutoFit/>
          </a:bodyPr>
          <a:lstStyle/>
          <a:p>
            <a:r>
              <a:rPr lang="en-US" dirty="0" smtClean="0"/>
              <a:t>Idaho Falls, Idaho</a:t>
            </a:r>
            <a:endParaRPr lang="en-US" dirty="0"/>
          </a:p>
        </p:txBody>
      </p:sp>
      <p:sp>
        <p:nvSpPr>
          <p:cNvPr id="17" name="TextBox 16"/>
          <p:cNvSpPr txBox="1"/>
          <p:nvPr/>
        </p:nvSpPr>
        <p:spPr>
          <a:xfrm>
            <a:off x="857907" y="3581400"/>
            <a:ext cx="1600200" cy="369332"/>
          </a:xfrm>
          <a:prstGeom prst="rect">
            <a:avLst/>
          </a:prstGeom>
          <a:noFill/>
        </p:spPr>
        <p:txBody>
          <a:bodyPr wrap="square" rtlCol="0">
            <a:spAutoFit/>
          </a:bodyPr>
          <a:lstStyle/>
          <a:p>
            <a:r>
              <a:rPr lang="en-US" dirty="0" smtClean="0"/>
              <a:t>Nampa, Idaho</a:t>
            </a:r>
            <a:endParaRPr lang="en-US" dirty="0"/>
          </a:p>
        </p:txBody>
      </p:sp>
    </p:spTree>
    <p:extLst>
      <p:ext uri="{BB962C8B-B14F-4D97-AF65-F5344CB8AC3E}">
        <p14:creationId xmlns:p14="http://schemas.microsoft.com/office/powerpoint/2010/main" val="32709571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of CFH"/>
          <p:cNvPicPr>
            <a:picLocks noChangeAspect="1" noChangeArrowheads="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420090" cy="142009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p:cNvSpPr>
            <a:spLocks noGrp="1"/>
          </p:cNvSpPr>
          <p:nvPr>
            <p:ph type="ctrTitle"/>
          </p:nvPr>
        </p:nvSpPr>
        <p:spPr>
          <a:xfrm>
            <a:off x="13855" y="946575"/>
            <a:ext cx="9116290" cy="4952999"/>
          </a:xfrm>
        </p:spPr>
        <p:txBody>
          <a:bodyPr>
            <a:normAutofit/>
          </a:bodyPr>
          <a:lstStyle/>
          <a:p>
            <a:pPr algn="l"/>
            <a:r>
              <a:rPr lang="en-US" sz="1800" dirty="0" smtClean="0"/>
              <a:t>The terms of the initial acquisition include:</a:t>
            </a:r>
            <a:br>
              <a:rPr lang="en-US" sz="1800" dirty="0" smtClean="0"/>
            </a:br>
            <a:r>
              <a:rPr lang="en-US" sz="1800" dirty="0"/>
              <a:t> </a:t>
            </a:r>
            <a:r>
              <a:rPr lang="en-US" sz="1800" dirty="0" smtClean="0"/>
              <a:t>    1) Purchase price equal to 5X EBITDA subject to a maximum purchase price of $8.75 million</a:t>
            </a:r>
            <a:br>
              <a:rPr lang="en-US" sz="1800" dirty="0" smtClean="0"/>
            </a:br>
            <a:r>
              <a:rPr lang="en-US" sz="1800" dirty="0"/>
              <a:t> </a:t>
            </a:r>
            <a:r>
              <a:rPr lang="en-US" sz="1800" dirty="0" smtClean="0"/>
              <a:t>    2) At estimated 2013 EBITDA of $2.2 million, purchase price will equal 3.98X EBITDA</a:t>
            </a:r>
            <a:br>
              <a:rPr lang="en-US" sz="1800" dirty="0" smtClean="0"/>
            </a:br>
            <a:r>
              <a:rPr lang="en-US" sz="1800" dirty="0"/>
              <a:t> </a:t>
            </a:r>
            <a:r>
              <a:rPr lang="en-US" sz="1800" dirty="0" smtClean="0"/>
              <a:t>    3) $6 million to be paid at closing in cash or certified funds</a:t>
            </a:r>
            <a:br>
              <a:rPr lang="en-US" sz="1800" dirty="0" smtClean="0"/>
            </a:br>
            <a:r>
              <a:rPr lang="en-US" sz="1800" dirty="0"/>
              <a:t> </a:t>
            </a:r>
            <a:r>
              <a:rPr lang="en-US" sz="1800" dirty="0" smtClean="0"/>
              <a:t>    4) Balance of purchase price ($2.75 million maximum) to be in the form of a seller note at 8% interest, 3-years interest only, followed by a straight 12-year amortization beginning year 4</a:t>
            </a:r>
            <a:br>
              <a:rPr lang="en-US" sz="1800" dirty="0" smtClean="0"/>
            </a:br>
            <a:r>
              <a:rPr lang="en-US" sz="1800" dirty="0"/>
              <a:t> </a:t>
            </a:r>
            <a:r>
              <a:rPr lang="en-US" sz="1800" dirty="0" smtClean="0"/>
              <a:t>    5) Any title loan balance in excess of $3.3 million at closing will be added to the seller note</a:t>
            </a:r>
            <a:br>
              <a:rPr lang="en-US" sz="1800" dirty="0" smtClean="0"/>
            </a:br>
            <a:r>
              <a:rPr lang="en-US" sz="1800" dirty="0"/>
              <a:t> </a:t>
            </a:r>
            <a:r>
              <a:rPr lang="en-US" sz="1800" dirty="0" smtClean="0"/>
              <a:t>    6) Seller will provide training and support for 24 weeks</a:t>
            </a:r>
            <a:br>
              <a:rPr lang="en-US" sz="1800" dirty="0" smtClean="0"/>
            </a:br>
            <a:r>
              <a:rPr lang="en-US" sz="1800" dirty="0"/>
              <a:t> </a:t>
            </a:r>
            <a:r>
              <a:rPr lang="en-US" sz="1800" dirty="0" smtClean="0"/>
              <a:t>    7) Seller will execute a non-compete for the current company markets (Utah, Idaho, and New Mexico) for 5 years</a:t>
            </a:r>
            <a:endParaRPr lang="en-US" sz="1800" dirty="0"/>
          </a:p>
        </p:txBody>
      </p:sp>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p:txBody>
          <a:bodyPr/>
          <a:lstStyle/>
          <a:p>
            <a:fld id="{4FD5D703-935A-4BBB-8786-1143CB5F6501}" type="slidenum">
              <a:rPr lang="en-US" smtClean="0"/>
              <a:t>14</a:t>
            </a:fld>
            <a:endParaRPr lang="en-US" dirty="0"/>
          </a:p>
        </p:txBody>
      </p:sp>
      <p:sp>
        <p:nvSpPr>
          <p:cNvPr id="8" name="TextBox 7"/>
          <p:cNvSpPr txBox="1"/>
          <p:nvPr/>
        </p:nvSpPr>
        <p:spPr>
          <a:xfrm>
            <a:off x="0" y="958425"/>
            <a:ext cx="9144000" cy="461665"/>
          </a:xfrm>
          <a:prstGeom prst="rect">
            <a:avLst/>
          </a:prstGeom>
          <a:noFill/>
        </p:spPr>
        <p:txBody>
          <a:bodyPr wrap="square" rtlCol="0">
            <a:spAutoFit/>
          </a:bodyPr>
          <a:lstStyle/>
          <a:p>
            <a:pPr algn="ctr"/>
            <a:r>
              <a:rPr lang="en-US" sz="2400" b="1" dirty="0" smtClean="0"/>
              <a:t>The Deal Structure</a:t>
            </a:r>
            <a:endParaRPr lang="en-US" sz="2400" b="1" dirty="0"/>
          </a:p>
        </p:txBody>
      </p:sp>
    </p:spTree>
    <p:extLst>
      <p:ext uri="{BB962C8B-B14F-4D97-AF65-F5344CB8AC3E}">
        <p14:creationId xmlns:p14="http://schemas.microsoft.com/office/powerpoint/2010/main" val="35843303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of CFH"/>
          <p:cNvPicPr>
            <a:picLocks noChangeAspect="1" noChangeArrowheads="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420090" cy="142009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p:cNvSpPr>
            <a:spLocks noGrp="1"/>
          </p:cNvSpPr>
          <p:nvPr>
            <p:ph type="ctrTitle"/>
          </p:nvPr>
        </p:nvSpPr>
        <p:spPr>
          <a:xfrm>
            <a:off x="27710" y="1468580"/>
            <a:ext cx="9116290" cy="4952999"/>
          </a:xfrm>
        </p:spPr>
        <p:txBody>
          <a:bodyPr>
            <a:normAutofit/>
          </a:bodyPr>
          <a:lstStyle/>
          <a:p>
            <a:pPr algn="l"/>
            <a:r>
              <a:rPr lang="en-US" sz="1800" dirty="0" smtClean="0"/>
              <a:t>Carrick Financial Holdings, LLC will raise $7.25 million of capital for the initial acquisition ($6 million), working capital ($.25 million), and loan portfolio growth ($1 million) as follows:</a:t>
            </a:r>
            <a:br>
              <a:rPr lang="en-US" sz="1800" dirty="0" smtClean="0"/>
            </a:br>
            <a:r>
              <a:rPr lang="en-US" sz="1800" dirty="0" smtClean="0"/>
              <a:t>     * $3.0 million senior debt with the following terms: 8% interest, 7-year straight amortization, secured by the title loan portfolio (approximately $3.3 million at closing)</a:t>
            </a:r>
            <a:br>
              <a:rPr lang="en-US" sz="1800" dirty="0" smtClean="0"/>
            </a:br>
            <a:r>
              <a:rPr lang="en-US" sz="1800" dirty="0"/>
              <a:t> </a:t>
            </a:r>
            <a:r>
              <a:rPr lang="en-US" sz="1800" dirty="0" smtClean="0"/>
              <a:t>    * $2.75 million seller financing with the following terms: 8% interest, 3-years interest-only, 12-year straight amortization beginning in year 4 (15-year maturity)</a:t>
            </a:r>
            <a:br>
              <a:rPr lang="en-US" sz="1800" dirty="0" smtClean="0"/>
            </a:br>
            <a:r>
              <a:rPr lang="en-US" sz="1800" dirty="0"/>
              <a:t> </a:t>
            </a:r>
            <a:r>
              <a:rPr lang="en-US" sz="1800" dirty="0" smtClean="0"/>
              <a:t>    * $1.25 million mezzanine debt with the following terms: 15% interest, 7-year straight amortization with a secondary position on the title loan portfolio</a:t>
            </a:r>
            <a:br>
              <a:rPr lang="en-US" sz="1800" dirty="0" smtClean="0"/>
            </a:br>
            <a:r>
              <a:rPr lang="en-US" sz="1800" dirty="0"/>
              <a:t> </a:t>
            </a:r>
            <a:r>
              <a:rPr lang="en-US" sz="1800" dirty="0" smtClean="0"/>
              <a:t>    * $3.0 million equity: 90% ownership of CFH cash distributions until 100% of capital returned plus 5% annual return; 70% ownership of CFH cash distributions until 200% of capital returned; 50% ownership of CFH cash distributions – including sale or recapitalization thereafter</a:t>
            </a:r>
            <a:r>
              <a:rPr lang="en-US" sz="1800" dirty="0"/>
              <a:t/>
            </a:r>
            <a:br>
              <a:rPr lang="en-US" sz="1800" dirty="0"/>
            </a:br>
            <a:r>
              <a:rPr lang="en-US" sz="1800" dirty="0" smtClean="0"/>
              <a:t/>
            </a:r>
            <a:br>
              <a:rPr lang="en-US" sz="1800" dirty="0" smtClean="0"/>
            </a:br>
            <a:r>
              <a:rPr lang="en-US" sz="1800" dirty="0" smtClean="0"/>
              <a:t>CFH is structured as a Delaware Limited Liability Corporation and B. Lane Carrick, Sr. is the sole member. Mr. Carrick has provided the initial working capital for the company and will personally guarantee the seller note in the estimated amount of $2.75 million</a:t>
            </a:r>
            <a:endParaRPr lang="en-US" sz="1800" dirty="0"/>
          </a:p>
        </p:txBody>
      </p:sp>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p:txBody>
          <a:bodyPr/>
          <a:lstStyle/>
          <a:p>
            <a:fld id="{4FD5D703-935A-4BBB-8786-1143CB5F6501}" type="slidenum">
              <a:rPr lang="en-US" smtClean="0"/>
              <a:t>15</a:t>
            </a:fld>
            <a:endParaRPr lang="en-US" dirty="0"/>
          </a:p>
        </p:txBody>
      </p:sp>
      <p:sp>
        <p:nvSpPr>
          <p:cNvPr id="8" name="TextBox 7"/>
          <p:cNvSpPr txBox="1"/>
          <p:nvPr/>
        </p:nvSpPr>
        <p:spPr>
          <a:xfrm>
            <a:off x="0" y="958425"/>
            <a:ext cx="9144000" cy="461665"/>
          </a:xfrm>
          <a:prstGeom prst="rect">
            <a:avLst/>
          </a:prstGeom>
          <a:noFill/>
        </p:spPr>
        <p:txBody>
          <a:bodyPr wrap="square" rtlCol="0">
            <a:spAutoFit/>
          </a:bodyPr>
          <a:lstStyle/>
          <a:p>
            <a:pPr algn="ctr"/>
            <a:r>
              <a:rPr lang="en-US" sz="2400" b="1" dirty="0" smtClean="0"/>
              <a:t>Financing the Initial Acquisition</a:t>
            </a:r>
            <a:endParaRPr lang="en-US" sz="2400" b="1" dirty="0"/>
          </a:p>
        </p:txBody>
      </p:sp>
    </p:spTree>
    <p:extLst>
      <p:ext uri="{BB962C8B-B14F-4D97-AF65-F5344CB8AC3E}">
        <p14:creationId xmlns:p14="http://schemas.microsoft.com/office/powerpoint/2010/main" val="40014167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of CFH"/>
          <p:cNvPicPr>
            <a:picLocks noChangeAspect="1" noChangeArrowheads="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420090" cy="142009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p:txBody>
          <a:bodyPr/>
          <a:lstStyle/>
          <a:p>
            <a:fld id="{4FD5D703-935A-4BBB-8786-1143CB5F6501}" type="slidenum">
              <a:rPr lang="en-US" smtClean="0"/>
              <a:t>16</a:t>
            </a:fld>
            <a:endParaRPr lang="en-US" dirty="0"/>
          </a:p>
        </p:txBody>
      </p:sp>
      <p:sp>
        <p:nvSpPr>
          <p:cNvPr id="8" name="TextBox 7"/>
          <p:cNvSpPr txBox="1"/>
          <p:nvPr/>
        </p:nvSpPr>
        <p:spPr>
          <a:xfrm>
            <a:off x="0" y="965351"/>
            <a:ext cx="9164782" cy="461665"/>
          </a:xfrm>
          <a:prstGeom prst="rect">
            <a:avLst/>
          </a:prstGeom>
          <a:noFill/>
        </p:spPr>
        <p:txBody>
          <a:bodyPr wrap="square" rtlCol="0">
            <a:spAutoFit/>
          </a:bodyPr>
          <a:lstStyle/>
          <a:p>
            <a:pPr algn="ctr"/>
            <a:r>
              <a:rPr lang="en-US" sz="2400" b="1" dirty="0" smtClean="0"/>
              <a:t>Business Strategy: Acquire, Operate, Grow, Sell</a:t>
            </a:r>
            <a:endParaRPr lang="en-US" sz="2400" b="1" dirty="0"/>
          </a:p>
        </p:txBody>
      </p:sp>
      <p:sp>
        <p:nvSpPr>
          <p:cNvPr id="2" name="Title 1"/>
          <p:cNvSpPr>
            <a:spLocks noGrp="1"/>
          </p:cNvSpPr>
          <p:nvPr>
            <p:ph type="ctrTitle"/>
          </p:nvPr>
        </p:nvSpPr>
        <p:spPr>
          <a:xfrm>
            <a:off x="228600" y="1676400"/>
            <a:ext cx="8686800" cy="4724400"/>
          </a:xfrm>
        </p:spPr>
        <p:txBody>
          <a:bodyPr>
            <a:noAutofit/>
          </a:bodyPr>
          <a:lstStyle/>
          <a:p>
            <a:pPr algn="l"/>
            <a:r>
              <a:rPr lang="en-US" sz="1800" dirty="0" smtClean="0"/>
              <a:t>The business strategy for Carrick Financial Holdings, LLC is very straightforward:</a:t>
            </a:r>
            <a:br>
              <a:rPr lang="en-US" sz="1800" dirty="0" smtClean="0"/>
            </a:br>
            <a:r>
              <a:rPr lang="en-US" sz="1800" dirty="0" smtClean="0"/>
              <a:t>     1) Position in the small credit loan industry through a strategic acquisition of a multi-unit operator – Money Train – at an attractive price</a:t>
            </a:r>
            <a:br>
              <a:rPr lang="en-US" sz="1800" dirty="0" smtClean="0"/>
            </a:br>
            <a:r>
              <a:rPr lang="en-US" sz="1800" dirty="0"/>
              <a:t> </a:t>
            </a:r>
            <a:r>
              <a:rPr lang="en-US" sz="1800" dirty="0" smtClean="0"/>
              <a:t>    2) Operate the business utilizing best-of-breed practices for systems and processes. Focus will be on centralizing and standardizing the underwriting and collection processes to produce the most favorable returns from the loan portfolio</a:t>
            </a:r>
            <a:br>
              <a:rPr lang="en-US" sz="1800" dirty="0" smtClean="0"/>
            </a:br>
            <a:r>
              <a:rPr lang="en-US" sz="1800" dirty="0"/>
              <a:t> </a:t>
            </a:r>
            <a:r>
              <a:rPr lang="en-US" sz="1800" dirty="0" smtClean="0"/>
              <a:t>    3) Exploit the scale of the 14-store chain’s operating efficiency by employing additional capital in title loans. At the current APR of 168%, every $1 million of new title loans will generate $1.68 million of gross revenue that, net of any loan losses, will drop to the bottom line of the business – resulting in dramatic growth in EBITDA; growth can also be achieved by opening new stores and/or acquiring competitor stores</a:t>
            </a:r>
            <a:br>
              <a:rPr lang="en-US" sz="1800" dirty="0" smtClean="0"/>
            </a:br>
            <a:r>
              <a:rPr lang="en-US" sz="1800" dirty="0"/>
              <a:t> </a:t>
            </a:r>
            <a:r>
              <a:rPr lang="en-US" sz="1800" dirty="0" smtClean="0"/>
              <a:t>    4) CFH forecasts opening 4 new stores – 2 in year four and 2 in year five – thus operating 18 stores at the end of year five. By investing $1 million in title loans in year one via the capital raise, and reinvesting a significant percentage of net after tax cash flows in to title loans each year, the business should be producing cash flow in excess of $9 million by year five. This creates an opportunity to sell the company to an upstream operator (</a:t>
            </a:r>
            <a:r>
              <a:rPr lang="en-US" sz="1800" dirty="0" err="1" smtClean="0"/>
              <a:t>TitleMax</a:t>
            </a:r>
            <a:r>
              <a:rPr lang="en-US" sz="1800" dirty="0" smtClean="0"/>
              <a:t>, </a:t>
            </a:r>
            <a:r>
              <a:rPr lang="en-US" sz="1800" dirty="0" err="1" smtClean="0"/>
              <a:t>LoanMax</a:t>
            </a:r>
            <a:r>
              <a:rPr lang="en-US" sz="1800" dirty="0" smtClean="0"/>
              <a:t>, etc.) at a substantial profit </a:t>
            </a:r>
            <a:endParaRPr lang="en-US" sz="1800" dirty="0"/>
          </a:p>
        </p:txBody>
      </p:sp>
    </p:spTree>
    <p:extLst>
      <p:ext uri="{BB962C8B-B14F-4D97-AF65-F5344CB8AC3E}">
        <p14:creationId xmlns:p14="http://schemas.microsoft.com/office/powerpoint/2010/main" val="15631362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of CFH"/>
          <p:cNvPicPr>
            <a:picLocks noChangeAspect="1" noChangeArrowheads="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420090" cy="142009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p:txBody>
          <a:bodyPr/>
          <a:lstStyle/>
          <a:p>
            <a:fld id="{4FD5D703-935A-4BBB-8786-1143CB5F6501}" type="slidenum">
              <a:rPr lang="en-US" smtClean="0"/>
              <a:t>17</a:t>
            </a:fld>
            <a:endParaRPr lang="en-US" dirty="0"/>
          </a:p>
        </p:txBody>
      </p:sp>
      <p:sp>
        <p:nvSpPr>
          <p:cNvPr id="8" name="TextBox 7"/>
          <p:cNvSpPr txBox="1"/>
          <p:nvPr/>
        </p:nvSpPr>
        <p:spPr>
          <a:xfrm>
            <a:off x="152400" y="965351"/>
            <a:ext cx="9164782" cy="461665"/>
          </a:xfrm>
          <a:prstGeom prst="rect">
            <a:avLst/>
          </a:prstGeom>
          <a:noFill/>
        </p:spPr>
        <p:txBody>
          <a:bodyPr wrap="square" rtlCol="0">
            <a:spAutoFit/>
          </a:bodyPr>
          <a:lstStyle/>
          <a:p>
            <a:pPr algn="ctr"/>
            <a:r>
              <a:rPr lang="en-US" sz="2400" b="1" dirty="0" smtClean="0"/>
              <a:t>Pro-Forma Income Statements: Years 1 - 5</a:t>
            </a:r>
            <a:endParaRPr lang="en-US" sz="2400" b="1" dirty="0"/>
          </a:p>
        </p:txBody>
      </p:sp>
      <p:graphicFrame>
        <p:nvGraphicFramePr>
          <p:cNvPr id="2" name="Table 1"/>
          <p:cNvGraphicFramePr>
            <a:graphicFrameLocks noGrp="1"/>
          </p:cNvGraphicFramePr>
          <p:nvPr>
            <p:extLst>
              <p:ext uri="{D42A27DB-BD31-4B8C-83A1-F6EECF244321}">
                <p14:modId xmlns:p14="http://schemas.microsoft.com/office/powerpoint/2010/main" val="850973121"/>
              </p:ext>
            </p:extLst>
          </p:nvPr>
        </p:nvGraphicFramePr>
        <p:xfrm>
          <a:off x="533400" y="1600200"/>
          <a:ext cx="8229603" cy="4525960"/>
        </p:xfrm>
        <a:graphic>
          <a:graphicData uri="http://schemas.openxmlformats.org/drawingml/2006/table">
            <a:tbl>
              <a:tblPr>
                <a:tableStyleId>{5C22544A-7EE6-4342-B048-85BDC9FD1C3A}</a:tableStyleId>
              </a:tblPr>
              <a:tblGrid>
                <a:gridCol w="2156271"/>
                <a:gridCol w="207152"/>
                <a:gridCol w="668539"/>
                <a:gridCol w="360161"/>
                <a:gridCol w="105930"/>
                <a:gridCol w="614397"/>
                <a:gridCol w="357808"/>
                <a:gridCol w="105930"/>
                <a:gridCol w="630872"/>
                <a:gridCol w="357808"/>
                <a:gridCol w="105930"/>
                <a:gridCol w="670893"/>
                <a:gridCol w="338976"/>
                <a:gridCol w="105930"/>
                <a:gridCol w="642645"/>
                <a:gridCol w="348393"/>
                <a:gridCol w="451968"/>
              </a:tblGrid>
              <a:tr h="52154">
                <a:tc>
                  <a:txBody>
                    <a:bodyPr/>
                    <a:lstStyle/>
                    <a:p>
                      <a:pPr algn="l" fontAlgn="b"/>
                      <a:endParaRPr lang="en-US" sz="300" b="0" i="0" u="none" strike="noStrike" dirty="0">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ctr" fontAlgn="b"/>
                      <a:r>
                        <a:rPr lang="en-US" sz="300" u="none" strike="noStrike">
                          <a:effectLst/>
                        </a:rPr>
                        <a:t>2014</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ctr" fontAlgn="b"/>
                      <a:r>
                        <a:rPr lang="en-US" sz="300" u="none" strike="noStrike">
                          <a:effectLst/>
                        </a:rPr>
                        <a:t>2015</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ctr" fontAlgn="b"/>
                      <a:r>
                        <a:rPr lang="en-US" sz="300" u="none" strike="noStrike">
                          <a:effectLst/>
                        </a:rPr>
                        <a:t>2016</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ctr" fontAlgn="b"/>
                      <a:r>
                        <a:rPr lang="en-US" sz="300" u="none" strike="noStrike">
                          <a:effectLst/>
                        </a:rPr>
                        <a:t>2017</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ctr" fontAlgn="b"/>
                      <a:r>
                        <a:rPr lang="en-US" sz="300" u="none" strike="noStrike">
                          <a:effectLst/>
                        </a:rPr>
                        <a:t>2018</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48504">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r>
                        <a:rPr lang="en-US" sz="300" u="none" strike="noStrike">
                          <a:effectLst/>
                        </a:rPr>
                        <a:t>Gross Revenue</a:t>
                      </a:r>
                      <a:endParaRPr lang="en-US" sz="300" b="1"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r>
                        <a:rPr lang="en-US" sz="300" u="none" strike="noStrike">
                          <a:effectLst/>
                        </a:rPr>
                        <a:t>     Title Loan Interest</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6,384,000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7,730,895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a:t>
                      </a:r>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9,174,227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11,558,767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14,957,257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     Credit Card Fees</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40,858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49,478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58,715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73,976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95,726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     Late Fees</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203,650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246,616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292,658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368,725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477,137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     Charge Off Income</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31,920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38,654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45,871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57,794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74,786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r>
                        <a:rPr lang="en-US" sz="300" u="none" strike="noStrike">
                          <a:effectLst/>
                        </a:rPr>
                        <a:t>Total Gross Revenue</a:t>
                      </a:r>
                      <a:endParaRPr lang="en-US" sz="300" b="1"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6,660,427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8,065,643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9,571,471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12,059,262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15,604,907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r>
                        <a:rPr lang="en-US" sz="300" u="none" strike="noStrike">
                          <a:effectLst/>
                        </a:rPr>
                        <a:t>Cost of Sales</a:t>
                      </a:r>
                      <a:endParaRPr lang="en-US" sz="300" b="1"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r>
                        <a:rPr lang="en-US" sz="300" u="none" strike="noStrike">
                          <a:effectLst/>
                        </a:rPr>
                        <a:t>     Bad Debts</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1,308,720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1,584,834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1,880,716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2,369,547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3,066,238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     Repo Costs</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50,434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61,074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72,476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91,314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118,162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     Lien Change Fees</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55,541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67,259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79,816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100,561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sng" strike="noStrike">
                          <a:effectLst/>
                        </a:rPr>
                        <a:t> $         130,128 </a:t>
                      </a:r>
                      <a:endParaRPr lang="en-US" sz="300" b="0" i="0" u="sng"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r>
                        <a:rPr lang="en-US" sz="300" u="none" strike="noStrike">
                          <a:effectLst/>
                        </a:rPr>
                        <a:t>Total Cost of Sales</a:t>
                      </a:r>
                      <a:endParaRPr lang="en-US" sz="300" b="1"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1,414,694 </a:t>
                      </a:r>
                      <a:endParaRPr lang="en-US" sz="300" b="0" i="0" u="none" strike="noStrike">
                        <a:solidFill>
                          <a:srgbClr val="000000"/>
                        </a:solidFill>
                        <a:effectLst/>
                        <a:latin typeface="Calibri"/>
                      </a:endParaRPr>
                    </a:p>
                  </a:txBody>
                  <a:tcPr marL="2608" marR="2608" marT="2608" marB="0" anchor="b"/>
                </a:tc>
                <a:tc>
                  <a:txBody>
                    <a:bodyPr/>
                    <a:lstStyle/>
                    <a:p>
                      <a:pPr algn="r" fontAlgn="b"/>
                      <a:r>
                        <a:rPr lang="en-US" sz="300" u="none" strike="noStrike">
                          <a:effectLst/>
                        </a:rPr>
                        <a:t>22.16%</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1,713,166 </a:t>
                      </a:r>
                      <a:endParaRPr lang="en-US" sz="300" b="0" i="0" u="none" strike="noStrike">
                        <a:solidFill>
                          <a:srgbClr val="000000"/>
                        </a:solidFill>
                        <a:effectLst/>
                        <a:latin typeface="Calibri"/>
                      </a:endParaRPr>
                    </a:p>
                  </a:txBody>
                  <a:tcPr marL="2608" marR="2608" marT="2608" marB="0" anchor="b"/>
                </a:tc>
                <a:tc>
                  <a:txBody>
                    <a:bodyPr/>
                    <a:lstStyle/>
                    <a:p>
                      <a:pPr algn="r" fontAlgn="b"/>
                      <a:r>
                        <a:rPr lang="en-US" sz="300" u="none" strike="noStrike">
                          <a:effectLst/>
                        </a:rPr>
                        <a:t>22.16%</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2,033,009 </a:t>
                      </a:r>
                      <a:endParaRPr lang="en-US" sz="300" b="0" i="0" u="none" strike="noStrike">
                        <a:solidFill>
                          <a:srgbClr val="000000"/>
                        </a:solidFill>
                        <a:effectLst/>
                        <a:latin typeface="Calibri"/>
                      </a:endParaRPr>
                    </a:p>
                  </a:txBody>
                  <a:tcPr marL="2608" marR="2608" marT="2608" marB="0" anchor="b"/>
                </a:tc>
                <a:tc>
                  <a:txBody>
                    <a:bodyPr/>
                    <a:lstStyle/>
                    <a:p>
                      <a:pPr algn="r" fontAlgn="b"/>
                      <a:r>
                        <a:rPr lang="en-US" sz="300" u="none" strike="noStrike">
                          <a:effectLst/>
                        </a:rPr>
                        <a:t>22.16%</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2,561,423 </a:t>
                      </a:r>
                      <a:endParaRPr lang="en-US" sz="300" b="0" i="0" u="none" strike="noStrike">
                        <a:solidFill>
                          <a:srgbClr val="000000"/>
                        </a:solidFill>
                        <a:effectLst/>
                        <a:latin typeface="Calibri"/>
                      </a:endParaRPr>
                    </a:p>
                  </a:txBody>
                  <a:tcPr marL="2608" marR="2608" marT="2608" marB="0" anchor="b"/>
                </a:tc>
                <a:tc>
                  <a:txBody>
                    <a:bodyPr/>
                    <a:lstStyle/>
                    <a:p>
                      <a:pPr algn="r" fontAlgn="b"/>
                      <a:r>
                        <a:rPr lang="en-US" sz="300" u="none" strike="noStrike">
                          <a:effectLst/>
                        </a:rPr>
                        <a:t>22.16%</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3,314,528 </a:t>
                      </a:r>
                      <a:endParaRPr lang="en-US" sz="300" b="0" i="0" u="none" strike="noStrike">
                        <a:solidFill>
                          <a:srgbClr val="000000"/>
                        </a:solidFill>
                        <a:effectLst/>
                        <a:latin typeface="Calibri"/>
                      </a:endParaRPr>
                    </a:p>
                  </a:txBody>
                  <a:tcPr marL="2608" marR="2608" marT="2608" marB="0" anchor="b"/>
                </a:tc>
                <a:tc>
                  <a:txBody>
                    <a:bodyPr/>
                    <a:lstStyle/>
                    <a:p>
                      <a:pPr algn="r" fontAlgn="b"/>
                      <a:r>
                        <a:rPr lang="en-US" sz="300" u="none" strike="noStrike">
                          <a:effectLst/>
                        </a:rPr>
                        <a:t>22.16%</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r>
                        <a:rPr lang="en-US" sz="300" u="none" strike="noStrike">
                          <a:effectLst/>
                        </a:rPr>
                        <a:t>Gross Profit</a:t>
                      </a:r>
                      <a:endParaRPr lang="en-US" sz="300" b="1"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5,245,733 </a:t>
                      </a:r>
                      <a:endParaRPr lang="en-US" sz="300" b="0" i="0" u="none" strike="noStrike">
                        <a:solidFill>
                          <a:srgbClr val="000000"/>
                        </a:solidFill>
                        <a:effectLst/>
                        <a:latin typeface="Calibri"/>
                      </a:endParaRPr>
                    </a:p>
                  </a:txBody>
                  <a:tcPr marL="2608" marR="2608" marT="2608" marB="0" anchor="b"/>
                </a:tc>
                <a:tc>
                  <a:txBody>
                    <a:bodyPr/>
                    <a:lstStyle/>
                    <a:p>
                      <a:pPr algn="r" fontAlgn="b"/>
                      <a:r>
                        <a:rPr lang="en-US" sz="300" u="none" strike="noStrike">
                          <a:effectLst/>
                        </a:rPr>
                        <a:t>78.76%</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6,352,477 </a:t>
                      </a:r>
                      <a:endParaRPr lang="en-US" sz="300" b="0" i="0" u="none" strike="noStrike">
                        <a:solidFill>
                          <a:srgbClr val="000000"/>
                        </a:solidFill>
                        <a:effectLst/>
                        <a:latin typeface="Calibri"/>
                      </a:endParaRPr>
                    </a:p>
                  </a:txBody>
                  <a:tcPr marL="2608" marR="2608" marT="2608" marB="0" anchor="b"/>
                </a:tc>
                <a:tc>
                  <a:txBody>
                    <a:bodyPr/>
                    <a:lstStyle/>
                    <a:p>
                      <a:pPr algn="r" fontAlgn="b"/>
                      <a:r>
                        <a:rPr lang="en-US" sz="300" u="none" strike="noStrike">
                          <a:effectLst/>
                        </a:rPr>
                        <a:t>78.76%</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7,538,462 </a:t>
                      </a:r>
                      <a:endParaRPr lang="en-US" sz="300" b="0" i="0" u="none" strike="noStrike">
                        <a:solidFill>
                          <a:srgbClr val="000000"/>
                        </a:solidFill>
                        <a:effectLst/>
                        <a:latin typeface="Calibri"/>
                      </a:endParaRPr>
                    </a:p>
                  </a:txBody>
                  <a:tcPr marL="2608" marR="2608" marT="2608" marB="0" anchor="b"/>
                </a:tc>
                <a:tc>
                  <a:txBody>
                    <a:bodyPr/>
                    <a:lstStyle/>
                    <a:p>
                      <a:pPr algn="r" fontAlgn="b"/>
                      <a:r>
                        <a:rPr lang="en-US" sz="300" u="none" strike="noStrike">
                          <a:effectLst/>
                        </a:rPr>
                        <a:t>78.76%</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9,497,839 </a:t>
                      </a:r>
                      <a:endParaRPr lang="en-US" sz="300" b="0" i="0" u="none" strike="noStrike">
                        <a:solidFill>
                          <a:srgbClr val="000000"/>
                        </a:solidFill>
                        <a:effectLst/>
                        <a:latin typeface="Calibri"/>
                      </a:endParaRPr>
                    </a:p>
                  </a:txBody>
                  <a:tcPr marL="2608" marR="2608" marT="2608" marB="0" anchor="b"/>
                </a:tc>
                <a:tc>
                  <a:txBody>
                    <a:bodyPr/>
                    <a:lstStyle/>
                    <a:p>
                      <a:pPr algn="r" fontAlgn="b"/>
                      <a:r>
                        <a:rPr lang="en-US" sz="300" u="none" strike="noStrike">
                          <a:effectLst/>
                        </a:rPr>
                        <a:t>78.76%</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12,290,378 </a:t>
                      </a:r>
                      <a:endParaRPr lang="en-US" sz="300" b="0" i="0" u="none" strike="noStrike">
                        <a:solidFill>
                          <a:srgbClr val="000000"/>
                        </a:solidFill>
                        <a:effectLst/>
                        <a:latin typeface="Calibri"/>
                      </a:endParaRPr>
                    </a:p>
                  </a:txBody>
                  <a:tcPr marL="2608" marR="2608" marT="2608" marB="0" anchor="b"/>
                </a:tc>
                <a:tc>
                  <a:txBody>
                    <a:bodyPr/>
                    <a:lstStyle/>
                    <a:p>
                      <a:pPr algn="r" fontAlgn="b"/>
                      <a:r>
                        <a:rPr lang="en-US" sz="300" u="none" strike="noStrike">
                          <a:effectLst/>
                        </a:rPr>
                        <a:t>78.76%</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r>
                        <a:rPr lang="en-US" sz="300" u="none" strike="noStrike">
                          <a:effectLst/>
                        </a:rPr>
                        <a:t>Expenses</a:t>
                      </a:r>
                      <a:endParaRPr lang="en-US" sz="300" b="1"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r>
                        <a:rPr lang="en-US" sz="300" u="none" strike="noStrike">
                          <a:effectLst/>
                        </a:rPr>
                        <a:t>     Wages</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1,251,574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1,389,121 </a:t>
                      </a:r>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1,430,795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1,498,679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1,592,929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     Employee Benefits</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54,879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60,910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62,737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65,714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69,847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     Payroll Tax</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127,285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141,274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145,512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152,416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162,001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     Rent/Lease</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463,500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477,405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491,727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536,479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612,573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     Interest on Seller Note</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220,000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220,000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220,000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214,856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203,040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dirty="0">
                          <a:effectLst/>
                        </a:rPr>
                        <a:t>     Interest on Senior Debt</a:t>
                      </a:r>
                      <a:endParaRPr lang="en-US" sz="300" b="0" i="0" u="none" strike="noStrike" dirty="0">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227,961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200,310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170,364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137,933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102,810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     Interest on Mezzanine Debt</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180,190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162,626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142,239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118,573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91,104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     Depreciation &amp; Amortization</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21,839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21,839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21,839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21,839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21,839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     Maintenance &amp; Repairs</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23,449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24,152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24,877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25,623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26,392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     Discount Credit Card Fees</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72,318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87,576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103,926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130,938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169,436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     Bank Charges</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17,993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18,533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19,089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a:t>
                      </a:r>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19,661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20,251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     Travel</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35,649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36,718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37,820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38,955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40,123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     Utilities</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67,486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69,510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71,595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78,111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89,191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a:t>
                      </a:r>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     Office Supplies</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22,523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23,199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23,895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24,611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25,350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     Advertising</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400,000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450,000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500,000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600,000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600,000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     Permits &amp; Licenses</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14,286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14,715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15,156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15,611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16,079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     Legal &amp; Accounting Fees</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50,000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30,000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30,900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31,827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32,782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r>
                        <a:rPr lang="en-US" sz="300" u="none" strike="noStrike">
                          <a:effectLst/>
                        </a:rPr>
                        <a:t>     Postage</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7,642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9,254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10,982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13,836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17,904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a:t>
                      </a:r>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     Automobile</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12,000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12,000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12,000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15,000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15,000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     Insurance</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18,473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19,027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19,598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20,186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20,792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48504">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r>
                        <a:rPr lang="en-US" sz="300" u="none" strike="noStrike">
                          <a:effectLst/>
                        </a:rPr>
                        <a:t>Total Expenses</a:t>
                      </a:r>
                      <a:endParaRPr lang="en-US" sz="300" b="1"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3,289,046 </a:t>
                      </a:r>
                      <a:endParaRPr lang="en-US" sz="300" b="0" i="0" u="none" strike="noStrike">
                        <a:solidFill>
                          <a:srgbClr val="000000"/>
                        </a:solidFill>
                        <a:effectLst/>
                        <a:latin typeface="Calibri"/>
                      </a:endParaRPr>
                    </a:p>
                  </a:txBody>
                  <a:tcPr marL="2608" marR="2608" marT="2608" marB="0" anchor="b"/>
                </a:tc>
                <a:tc>
                  <a:txBody>
                    <a:bodyPr/>
                    <a:lstStyle/>
                    <a:p>
                      <a:pPr algn="r" fontAlgn="b"/>
                      <a:r>
                        <a:rPr lang="en-US" sz="300" u="none" strike="noStrike">
                          <a:effectLst/>
                        </a:rPr>
                        <a:t>51.52%</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3,468,169 </a:t>
                      </a:r>
                      <a:endParaRPr lang="en-US" sz="300" b="0" i="0" u="none" strike="noStrike">
                        <a:solidFill>
                          <a:srgbClr val="000000"/>
                        </a:solidFill>
                        <a:effectLst/>
                        <a:latin typeface="Calibri"/>
                      </a:endParaRPr>
                    </a:p>
                  </a:txBody>
                  <a:tcPr marL="2608" marR="2608" marT="2608" marB="0" anchor="b"/>
                </a:tc>
                <a:tc>
                  <a:txBody>
                    <a:bodyPr/>
                    <a:lstStyle/>
                    <a:p>
                      <a:pPr algn="r" fontAlgn="b"/>
                      <a:r>
                        <a:rPr lang="en-US" sz="300" u="none" strike="noStrike">
                          <a:effectLst/>
                        </a:rPr>
                        <a:t>44.86%</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3,555,050 </a:t>
                      </a:r>
                      <a:endParaRPr lang="en-US" sz="300" b="0" i="0" u="none" strike="noStrike">
                        <a:solidFill>
                          <a:srgbClr val="000000"/>
                        </a:solidFill>
                        <a:effectLst/>
                        <a:latin typeface="Calibri"/>
                      </a:endParaRPr>
                    </a:p>
                  </a:txBody>
                  <a:tcPr marL="2608" marR="2608" marT="2608" marB="0" anchor="b"/>
                </a:tc>
                <a:tc>
                  <a:txBody>
                    <a:bodyPr/>
                    <a:lstStyle/>
                    <a:p>
                      <a:pPr algn="r" fontAlgn="b"/>
                      <a:r>
                        <a:rPr lang="en-US" sz="300" u="none" strike="noStrike">
                          <a:effectLst/>
                        </a:rPr>
                        <a:t>38.75%</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3,760,848 </a:t>
                      </a:r>
                      <a:endParaRPr lang="en-US" sz="300" b="0" i="0" u="none" strike="noStrike">
                        <a:solidFill>
                          <a:srgbClr val="000000"/>
                        </a:solidFill>
                        <a:effectLst/>
                        <a:latin typeface="Calibri"/>
                      </a:endParaRPr>
                    </a:p>
                  </a:txBody>
                  <a:tcPr marL="2608" marR="2608" marT="2608" marB="0" anchor="b"/>
                </a:tc>
                <a:tc>
                  <a:txBody>
                    <a:bodyPr/>
                    <a:lstStyle/>
                    <a:p>
                      <a:pPr algn="r" fontAlgn="b"/>
                      <a:r>
                        <a:rPr lang="en-US" sz="300" u="none" strike="noStrike">
                          <a:effectLst/>
                        </a:rPr>
                        <a:t>32.54%</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3,929,442 </a:t>
                      </a:r>
                      <a:endParaRPr lang="en-US" sz="300" b="0" i="0" u="none" strike="noStrike">
                        <a:solidFill>
                          <a:srgbClr val="000000"/>
                        </a:solidFill>
                        <a:effectLst/>
                        <a:latin typeface="Calibri"/>
                      </a:endParaRPr>
                    </a:p>
                  </a:txBody>
                  <a:tcPr marL="2608" marR="2608" marT="2608" marB="0" anchor="b"/>
                </a:tc>
                <a:tc>
                  <a:txBody>
                    <a:bodyPr/>
                    <a:lstStyle/>
                    <a:p>
                      <a:pPr algn="r" fontAlgn="b"/>
                      <a:r>
                        <a:rPr lang="en-US" sz="300" u="none" strike="noStrike">
                          <a:effectLst/>
                        </a:rPr>
                        <a:t>26.27%</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r>
                        <a:rPr lang="en-US" sz="300" u="none" strike="noStrike">
                          <a:effectLst/>
                        </a:rPr>
                        <a:t>Income before Income Taxes</a:t>
                      </a:r>
                      <a:endParaRPr lang="en-US" sz="300" b="1"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1,956,687 </a:t>
                      </a:r>
                      <a:endParaRPr lang="en-US" sz="300" b="0" i="0" u="none" strike="noStrike">
                        <a:solidFill>
                          <a:srgbClr val="000000"/>
                        </a:solidFill>
                        <a:effectLst/>
                        <a:latin typeface="Calibri"/>
                      </a:endParaRPr>
                    </a:p>
                  </a:txBody>
                  <a:tcPr marL="2608" marR="2608" marT="2608" marB="0" anchor="b"/>
                </a:tc>
                <a:tc>
                  <a:txBody>
                    <a:bodyPr/>
                    <a:lstStyle/>
                    <a:p>
                      <a:pPr algn="r" fontAlgn="b"/>
                      <a:r>
                        <a:rPr lang="en-US" sz="300" u="none" strike="noStrike">
                          <a:effectLst/>
                        </a:rPr>
                        <a:t>30.65%</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2,884,308 </a:t>
                      </a:r>
                      <a:endParaRPr lang="en-US" sz="300" b="0" i="0" u="none" strike="noStrike">
                        <a:solidFill>
                          <a:srgbClr val="000000"/>
                        </a:solidFill>
                        <a:effectLst/>
                        <a:latin typeface="Calibri"/>
                      </a:endParaRPr>
                    </a:p>
                  </a:txBody>
                  <a:tcPr marL="2608" marR="2608" marT="2608" marB="0" anchor="b"/>
                </a:tc>
                <a:tc>
                  <a:txBody>
                    <a:bodyPr/>
                    <a:lstStyle/>
                    <a:p>
                      <a:pPr algn="r" fontAlgn="b"/>
                      <a:r>
                        <a:rPr lang="en-US" sz="300" u="none" strike="noStrike">
                          <a:effectLst/>
                        </a:rPr>
                        <a:t>37.31%</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3,983,412 </a:t>
                      </a:r>
                      <a:endParaRPr lang="en-US" sz="300" b="0" i="0" u="none" strike="noStrike">
                        <a:solidFill>
                          <a:srgbClr val="000000"/>
                        </a:solidFill>
                        <a:effectLst/>
                        <a:latin typeface="Calibri"/>
                      </a:endParaRPr>
                    </a:p>
                  </a:txBody>
                  <a:tcPr marL="2608" marR="2608" marT="2608" marB="0" anchor="b"/>
                </a:tc>
                <a:tc>
                  <a:txBody>
                    <a:bodyPr/>
                    <a:lstStyle/>
                    <a:p>
                      <a:pPr algn="r" fontAlgn="b"/>
                      <a:r>
                        <a:rPr lang="en-US" sz="300" u="none" strike="noStrike">
                          <a:effectLst/>
                        </a:rPr>
                        <a:t>43.42%</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5,736,991 </a:t>
                      </a:r>
                      <a:endParaRPr lang="en-US" sz="300" b="0" i="0" u="none" strike="noStrike">
                        <a:solidFill>
                          <a:srgbClr val="000000"/>
                        </a:solidFill>
                        <a:effectLst/>
                        <a:latin typeface="Calibri"/>
                      </a:endParaRPr>
                    </a:p>
                  </a:txBody>
                  <a:tcPr marL="2608" marR="2608" marT="2608" marB="0" anchor="b"/>
                </a:tc>
                <a:tc>
                  <a:txBody>
                    <a:bodyPr/>
                    <a:lstStyle/>
                    <a:p>
                      <a:pPr algn="r" fontAlgn="b"/>
                      <a:r>
                        <a:rPr lang="en-US" sz="300" u="none" strike="noStrike">
                          <a:effectLst/>
                        </a:rPr>
                        <a:t>49.63%</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8,360,936 </a:t>
                      </a:r>
                      <a:endParaRPr lang="en-US" sz="300" b="0" i="0" u="none" strike="noStrike">
                        <a:solidFill>
                          <a:srgbClr val="000000"/>
                        </a:solidFill>
                        <a:effectLst/>
                        <a:latin typeface="Calibri"/>
                      </a:endParaRPr>
                    </a:p>
                  </a:txBody>
                  <a:tcPr marL="2608" marR="2608" marT="2608" marB="0" anchor="b"/>
                </a:tc>
                <a:tc>
                  <a:txBody>
                    <a:bodyPr/>
                    <a:lstStyle/>
                    <a:p>
                      <a:pPr algn="r" fontAlgn="b"/>
                      <a:r>
                        <a:rPr lang="en-US" sz="300" u="none" strike="noStrike">
                          <a:effectLst/>
                        </a:rPr>
                        <a:t>55.90%</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endParaRPr lang="en-US" sz="300" b="1"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Income Tax Expense</a:t>
                      </a:r>
                      <a:endParaRPr lang="en-US" sz="300" b="1"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782,675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1,153,723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1,593,365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2,294,797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3,344,374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endParaRPr lang="en-US" sz="300" b="1"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r>
                        <a:rPr lang="en-US" sz="300" u="none" strike="noStrike">
                          <a:effectLst/>
                        </a:rPr>
                        <a:t>Net Income</a:t>
                      </a:r>
                      <a:endParaRPr lang="en-US" sz="300" b="1"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1,174,012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1,730,585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2,390,047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3,442,195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5,016,562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endParaRPr lang="en-US" sz="300" b="1"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r>
                        <a:rPr lang="en-US" sz="300" u="none" strike="noStrike">
                          <a:effectLst/>
                        </a:rPr>
                        <a:t>Average Title Loan Portfolio Balance</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3,800,000 </a:t>
                      </a:r>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4,601,723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5,460,849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6,880,218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8,903,129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r>
                        <a:rPr lang="en-US" sz="300" u="none" strike="noStrike">
                          <a:effectLst/>
                        </a:rPr>
                        <a:t>EBITDA</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2,606,677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3,489,083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4,537,853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6,230,192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8,779,729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r>
                        <a:rPr lang="en-US" sz="300" u="none" strike="noStrike">
                          <a:effectLst/>
                        </a:rPr>
                        <a:t>Enterprise Value at 4X EBITDA</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10,426,706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$ 13,956,331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18,151,414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24,920,768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35,118,917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r>
                        <a:rPr lang="en-US" sz="300" u="none" strike="noStrike">
                          <a:effectLst/>
                        </a:rPr>
                        <a:t>Less Debt</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7,000,000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6,557,596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6,069,977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5,389,671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4,641,453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48504">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r>
                        <a:rPr lang="en-US" sz="300" u="none" strike="noStrike">
                          <a:effectLst/>
                        </a:rPr>
                        <a:t>Net Value</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3,426,706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7,398,735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12,081,437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19,531,097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30,477,464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Interest Payments to Class B Interests</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750,000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r>
                        <a:rPr lang="en-US" sz="300" u="none" strike="noStrike">
                          <a:effectLst/>
                        </a:rPr>
                        <a:t>Principle Payments to Class B Interest</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3,700,000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48504">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r>
                        <a:rPr lang="en-US" sz="300" u="none" strike="noStrike">
                          <a:effectLst/>
                        </a:rPr>
                        <a:t>Total P&amp;I Payments</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4,450,000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94400">
                <a:tc>
                  <a:txBody>
                    <a:bodyPr/>
                    <a:lstStyle/>
                    <a:p>
                      <a:pPr algn="l" fontAlgn="b"/>
                      <a:r>
                        <a:rPr lang="en-US" sz="300" u="none" strike="noStrike">
                          <a:effectLst/>
                        </a:rPr>
                        <a:t>Payments per $100,000 investment</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148,333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r>
              <a:tr h="52154">
                <a:tc>
                  <a:txBody>
                    <a:bodyPr/>
                    <a:lstStyle/>
                    <a:p>
                      <a:pPr algn="l" fontAlgn="b"/>
                      <a:r>
                        <a:rPr lang="en-US" sz="300" u="none" strike="noStrike">
                          <a:effectLst/>
                        </a:rPr>
                        <a:t>Aggregate Principle Payments</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r>
                        <a:rPr lang="en-US" sz="300" u="none" strike="noStrike">
                          <a:effectLst/>
                        </a:rPr>
                        <a:t> $     3,700,000 </a:t>
                      </a:r>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a:solidFill>
                          <a:srgbClr val="000000"/>
                        </a:solidFill>
                        <a:effectLst/>
                        <a:latin typeface="Calibri"/>
                      </a:endParaRPr>
                    </a:p>
                  </a:txBody>
                  <a:tcPr marL="2608" marR="2608" marT="2608" marB="0" anchor="b"/>
                </a:tc>
                <a:tc>
                  <a:txBody>
                    <a:bodyPr/>
                    <a:lstStyle/>
                    <a:p>
                      <a:pPr algn="l" fontAlgn="b"/>
                      <a:endParaRPr lang="en-US" sz="300" b="0" i="0" u="none" strike="noStrike" dirty="0">
                        <a:solidFill>
                          <a:srgbClr val="000000"/>
                        </a:solidFill>
                        <a:effectLst/>
                        <a:latin typeface="Calibri"/>
                      </a:endParaRPr>
                    </a:p>
                  </a:txBody>
                  <a:tcPr marL="2608" marR="2608" marT="2608" marB="0" anchor="b"/>
                </a:tc>
              </a:tr>
            </a:tbl>
          </a:graphicData>
        </a:graphic>
      </p:graphicFrame>
    </p:spTree>
    <p:extLst>
      <p:ext uri="{BB962C8B-B14F-4D97-AF65-F5344CB8AC3E}">
        <p14:creationId xmlns:p14="http://schemas.microsoft.com/office/powerpoint/2010/main" val="30702163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of CFH"/>
          <p:cNvPicPr>
            <a:picLocks noChangeAspect="1" noChangeArrowheads="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420090" cy="142009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p:txBody>
          <a:bodyPr/>
          <a:lstStyle/>
          <a:p>
            <a:fld id="{4FD5D703-935A-4BBB-8786-1143CB5F6501}" type="slidenum">
              <a:rPr lang="en-US" smtClean="0"/>
              <a:t>18</a:t>
            </a:fld>
            <a:endParaRPr lang="en-US" dirty="0"/>
          </a:p>
        </p:txBody>
      </p:sp>
      <p:sp>
        <p:nvSpPr>
          <p:cNvPr id="8" name="TextBox 7"/>
          <p:cNvSpPr txBox="1"/>
          <p:nvPr/>
        </p:nvSpPr>
        <p:spPr>
          <a:xfrm>
            <a:off x="152400" y="965351"/>
            <a:ext cx="9164782" cy="461665"/>
          </a:xfrm>
          <a:prstGeom prst="rect">
            <a:avLst/>
          </a:prstGeom>
          <a:noFill/>
        </p:spPr>
        <p:txBody>
          <a:bodyPr wrap="square" rtlCol="0">
            <a:spAutoFit/>
          </a:bodyPr>
          <a:lstStyle/>
          <a:p>
            <a:pPr algn="ctr"/>
            <a:r>
              <a:rPr lang="en-US" sz="2400" b="1" dirty="0" smtClean="0"/>
              <a:t>Pro-Forma Income Statements: Years 6 - 10</a:t>
            </a:r>
            <a:endParaRPr lang="en-US" sz="2400" b="1" dirty="0"/>
          </a:p>
        </p:txBody>
      </p:sp>
      <p:graphicFrame>
        <p:nvGraphicFramePr>
          <p:cNvPr id="3" name="Table 2"/>
          <p:cNvGraphicFramePr>
            <a:graphicFrameLocks noGrp="1"/>
          </p:cNvGraphicFramePr>
          <p:nvPr>
            <p:extLst>
              <p:ext uri="{D42A27DB-BD31-4B8C-83A1-F6EECF244321}">
                <p14:modId xmlns:p14="http://schemas.microsoft.com/office/powerpoint/2010/main" val="2284245985"/>
              </p:ext>
            </p:extLst>
          </p:nvPr>
        </p:nvGraphicFramePr>
        <p:xfrm>
          <a:off x="304800" y="1600200"/>
          <a:ext cx="8382000" cy="4775391"/>
        </p:xfrm>
        <a:graphic>
          <a:graphicData uri="http://schemas.openxmlformats.org/drawingml/2006/table">
            <a:tbl>
              <a:tblPr>
                <a:tableStyleId>{5C22544A-7EE6-4342-B048-85BDC9FD1C3A}</a:tableStyleId>
              </a:tblPr>
              <a:tblGrid>
                <a:gridCol w="2472729"/>
                <a:gridCol w="175445"/>
                <a:gridCol w="558231"/>
                <a:gridCol w="305034"/>
                <a:gridCol w="79747"/>
                <a:gridCol w="520351"/>
                <a:gridCol w="303039"/>
                <a:gridCol w="79747"/>
                <a:gridCol w="534308"/>
                <a:gridCol w="311014"/>
                <a:gridCol w="79747"/>
                <a:gridCol w="568198"/>
                <a:gridCol w="311014"/>
                <a:gridCol w="71772"/>
                <a:gridCol w="544275"/>
                <a:gridCol w="318988"/>
                <a:gridCol w="382787"/>
                <a:gridCol w="382787"/>
                <a:gridCol w="382787"/>
              </a:tblGrid>
              <a:tr h="52646">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ctr" fontAlgn="b"/>
                      <a:r>
                        <a:rPr lang="en-US" sz="300" u="none" strike="noStrike">
                          <a:effectLst/>
                        </a:rPr>
                        <a:t>2019</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ctr" fontAlgn="b"/>
                      <a:r>
                        <a:rPr lang="en-US" sz="300" u="none" strike="noStrike">
                          <a:effectLst/>
                        </a:rPr>
                        <a:t>2020</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ctr" fontAlgn="b"/>
                      <a:r>
                        <a:rPr lang="en-US" sz="300" u="none" strike="noStrike">
                          <a:effectLst/>
                        </a:rPr>
                        <a:t>2021</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ctr" fontAlgn="b"/>
                      <a:r>
                        <a:rPr lang="en-US" sz="300" u="none" strike="noStrike">
                          <a:effectLst/>
                        </a:rPr>
                        <a:t>2022</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ctr" fontAlgn="b"/>
                      <a:r>
                        <a:rPr lang="en-US" sz="300" u="none" strike="noStrike">
                          <a:effectLst/>
                        </a:rPr>
                        <a:t>2023</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48961">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r>
                        <a:rPr lang="en-US" sz="300" u="none" strike="noStrike">
                          <a:effectLst/>
                        </a:rPr>
                        <a:t>Gross Revenue</a:t>
                      </a:r>
                      <a:endParaRPr lang="en-US" sz="300" b="1"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r>
                        <a:rPr lang="en-US" sz="300" u="none" strike="noStrike">
                          <a:effectLst/>
                        </a:rPr>
                        <a:t>     Title Loan Interest</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17,747,643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$ 18,587,643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a:t>
                      </a:r>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18,587,643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18,588,746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18,588,746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Credit Card Fees</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113,585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118,961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118,961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118,968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118,968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Late Fees</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566,150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592,946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592,946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592,981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592,981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Charge Off Income</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88,738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92,938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92,938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92,944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92,944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r>
                        <a:rPr lang="en-US" sz="300" u="none" strike="noStrike">
                          <a:effectLst/>
                        </a:rPr>
                        <a:t>Total Gross Revenue</a:t>
                      </a:r>
                      <a:endParaRPr lang="en-US" sz="300" b="1"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18,516,116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$ 19,392,488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19,392,488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19,393,639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19,393,639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r>
                        <a:rPr lang="en-US" sz="300" u="none" strike="noStrike">
                          <a:effectLst/>
                        </a:rPr>
                        <a:t>Cost of Sales</a:t>
                      </a:r>
                      <a:endParaRPr lang="en-US" sz="300" b="1"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r>
                        <a:rPr lang="en-US" sz="300" u="none" strike="noStrike">
                          <a:effectLst/>
                        </a:rPr>
                        <a:t>     Bad Debts</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3,638,267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3,810,467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3,810,467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3,810,693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3,810,693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Repo Costs</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140,206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146,842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146,842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146,851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146,851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Lien Change Fees</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154,404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161,712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161,712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161,722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sng" strike="noStrike">
                          <a:effectLst/>
                        </a:rPr>
                        <a:t> $         161,722 </a:t>
                      </a:r>
                      <a:endParaRPr lang="en-US" sz="300" b="0" i="0" u="sng"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r>
                        <a:rPr lang="en-US" sz="300" u="none" strike="noStrike">
                          <a:effectLst/>
                        </a:rPr>
                        <a:t>Total Cost of Sales</a:t>
                      </a:r>
                      <a:endParaRPr lang="en-US" sz="300" b="1"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3,932,878 </a:t>
                      </a:r>
                      <a:endParaRPr lang="en-US" sz="300" b="0" i="0" u="none" strike="noStrike">
                        <a:solidFill>
                          <a:srgbClr val="000000"/>
                        </a:solidFill>
                        <a:effectLst/>
                        <a:latin typeface="Calibri"/>
                      </a:endParaRPr>
                    </a:p>
                  </a:txBody>
                  <a:tcPr marL="2632" marR="2632" marT="2632" marB="0" anchor="b"/>
                </a:tc>
                <a:tc>
                  <a:txBody>
                    <a:bodyPr/>
                    <a:lstStyle/>
                    <a:p>
                      <a:pPr algn="r" fontAlgn="b"/>
                      <a:r>
                        <a:rPr lang="en-US" sz="300" u="none" strike="noStrike">
                          <a:effectLst/>
                        </a:rPr>
                        <a:t>22.16%</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4,119,022 </a:t>
                      </a:r>
                      <a:endParaRPr lang="en-US" sz="300" b="0" i="0" u="none" strike="noStrike">
                        <a:solidFill>
                          <a:srgbClr val="000000"/>
                        </a:solidFill>
                        <a:effectLst/>
                        <a:latin typeface="Calibri"/>
                      </a:endParaRPr>
                    </a:p>
                  </a:txBody>
                  <a:tcPr marL="2632" marR="2632" marT="2632" marB="0" anchor="b"/>
                </a:tc>
                <a:tc>
                  <a:txBody>
                    <a:bodyPr/>
                    <a:lstStyle/>
                    <a:p>
                      <a:pPr algn="r" fontAlgn="b"/>
                      <a:r>
                        <a:rPr lang="en-US" sz="300" u="none" strike="noStrike">
                          <a:effectLst/>
                        </a:rPr>
                        <a:t>22.16%</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4,119,022 </a:t>
                      </a:r>
                      <a:endParaRPr lang="en-US" sz="300" b="0" i="0" u="none" strike="noStrike">
                        <a:solidFill>
                          <a:srgbClr val="000000"/>
                        </a:solidFill>
                        <a:effectLst/>
                        <a:latin typeface="Calibri"/>
                      </a:endParaRPr>
                    </a:p>
                  </a:txBody>
                  <a:tcPr marL="2632" marR="2632" marT="2632" marB="0" anchor="b"/>
                </a:tc>
                <a:tc>
                  <a:txBody>
                    <a:bodyPr/>
                    <a:lstStyle/>
                    <a:p>
                      <a:pPr algn="r" fontAlgn="b"/>
                      <a:r>
                        <a:rPr lang="en-US" sz="300" u="none" strike="noStrike">
                          <a:effectLst/>
                        </a:rPr>
                        <a:t>22.16%</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4,119,266 </a:t>
                      </a:r>
                      <a:endParaRPr lang="en-US" sz="300" b="0" i="0" u="none" strike="noStrike">
                        <a:solidFill>
                          <a:srgbClr val="000000"/>
                        </a:solidFill>
                        <a:effectLst/>
                        <a:latin typeface="Calibri"/>
                      </a:endParaRPr>
                    </a:p>
                  </a:txBody>
                  <a:tcPr marL="2632" marR="2632" marT="2632" marB="0" anchor="b"/>
                </a:tc>
                <a:tc>
                  <a:txBody>
                    <a:bodyPr/>
                    <a:lstStyle/>
                    <a:p>
                      <a:pPr algn="r" fontAlgn="b"/>
                      <a:r>
                        <a:rPr lang="en-US" sz="300" u="none" strike="noStrike">
                          <a:effectLst/>
                        </a:rPr>
                        <a:t>22.16%</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4,119,266 </a:t>
                      </a:r>
                      <a:endParaRPr lang="en-US" sz="300" b="0" i="0" u="none" strike="noStrike">
                        <a:solidFill>
                          <a:srgbClr val="000000"/>
                        </a:solidFill>
                        <a:effectLst/>
                        <a:latin typeface="Calibri"/>
                      </a:endParaRPr>
                    </a:p>
                  </a:txBody>
                  <a:tcPr marL="2632" marR="2632" marT="2632" marB="0" anchor="b"/>
                </a:tc>
                <a:tc>
                  <a:txBody>
                    <a:bodyPr/>
                    <a:lstStyle/>
                    <a:p>
                      <a:pPr algn="r" fontAlgn="b"/>
                      <a:r>
                        <a:rPr lang="en-US" sz="300" u="none" strike="noStrike">
                          <a:effectLst/>
                        </a:rPr>
                        <a:t>22.16%</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r>
                        <a:rPr lang="en-US" sz="300" u="none" strike="noStrike">
                          <a:effectLst/>
                        </a:rPr>
                        <a:t>Gross Profit</a:t>
                      </a:r>
                      <a:endParaRPr lang="en-US" sz="300" b="1"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14,583,238 </a:t>
                      </a:r>
                      <a:endParaRPr lang="en-US" sz="300" b="0" i="0" u="none" strike="noStrike">
                        <a:solidFill>
                          <a:srgbClr val="000000"/>
                        </a:solidFill>
                        <a:effectLst/>
                        <a:latin typeface="Calibri"/>
                      </a:endParaRPr>
                    </a:p>
                  </a:txBody>
                  <a:tcPr marL="2632" marR="2632" marT="2632" marB="0" anchor="b"/>
                </a:tc>
                <a:tc>
                  <a:txBody>
                    <a:bodyPr/>
                    <a:lstStyle/>
                    <a:p>
                      <a:pPr algn="r" fontAlgn="b"/>
                      <a:r>
                        <a:rPr lang="en-US" sz="300" u="none" strike="noStrike">
                          <a:effectLst/>
                        </a:rPr>
                        <a:t>82.17%</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$ 15,273,466 </a:t>
                      </a:r>
                      <a:endParaRPr lang="en-US" sz="300" b="0" i="0" u="none" strike="noStrike">
                        <a:solidFill>
                          <a:srgbClr val="000000"/>
                        </a:solidFill>
                        <a:effectLst/>
                        <a:latin typeface="Calibri"/>
                      </a:endParaRPr>
                    </a:p>
                  </a:txBody>
                  <a:tcPr marL="2632" marR="2632" marT="2632" marB="0" anchor="b"/>
                </a:tc>
                <a:tc>
                  <a:txBody>
                    <a:bodyPr/>
                    <a:lstStyle/>
                    <a:p>
                      <a:pPr algn="r" fontAlgn="b"/>
                      <a:r>
                        <a:rPr lang="en-US" sz="300" u="none" strike="noStrike">
                          <a:effectLst/>
                        </a:rPr>
                        <a:t>82.17%</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15,273,466 </a:t>
                      </a:r>
                      <a:endParaRPr lang="en-US" sz="300" b="0" i="0" u="none" strike="noStrike">
                        <a:solidFill>
                          <a:srgbClr val="000000"/>
                        </a:solidFill>
                        <a:effectLst/>
                        <a:latin typeface="Calibri"/>
                      </a:endParaRPr>
                    </a:p>
                  </a:txBody>
                  <a:tcPr marL="2632" marR="2632" marT="2632" marB="0" anchor="b"/>
                </a:tc>
                <a:tc>
                  <a:txBody>
                    <a:bodyPr/>
                    <a:lstStyle/>
                    <a:p>
                      <a:pPr algn="r" fontAlgn="b"/>
                      <a:r>
                        <a:rPr lang="en-US" sz="300" u="none" strike="noStrike">
                          <a:effectLst/>
                        </a:rPr>
                        <a:t>82.17%</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15,274,373 </a:t>
                      </a:r>
                      <a:endParaRPr lang="en-US" sz="300" b="0" i="0" u="none" strike="noStrike">
                        <a:solidFill>
                          <a:srgbClr val="000000"/>
                        </a:solidFill>
                        <a:effectLst/>
                        <a:latin typeface="Calibri"/>
                      </a:endParaRPr>
                    </a:p>
                  </a:txBody>
                  <a:tcPr marL="2632" marR="2632" marT="2632" marB="0" anchor="b"/>
                </a:tc>
                <a:tc>
                  <a:txBody>
                    <a:bodyPr/>
                    <a:lstStyle/>
                    <a:p>
                      <a:pPr algn="r" fontAlgn="b"/>
                      <a:r>
                        <a:rPr lang="en-US" sz="300" u="none" strike="noStrike">
                          <a:effectLst/>
                        </a:rPr>
                        <a:t>82.17%</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15,274,373 </a:t>
                      </a:r>
                      <a:endParaRPr lang="en-US" sz="300" b="0" i="0" u="none" strike="noStrike">
                        <a:solidFill>
                          <a:srgbClr val="000000"/>
                        </a:solidFill>
                        <a:effectLst/>
                        <a:latin typeface="Calibri"/>
                      </a:endParaRPr>
                    </a:p>
                  </a:txBody>
                  <a:tcPr marL="2632" marR="2632" marT="2632" marB="0" anchor="b"/>
                </a:tc>
                <a:tc>
                  <a:txBody>
                    <a:bodyPr/>
                    <a:lstStyle/>
                    <a:p>
                      <a:pPr algn="r" fontAlgn="b"/>
                      <a:r>
                        <a:rPr lang="en-US" sz="300" u="none" strike="noStrike">
                          <a:effectLst/>
                        </a:rPr>
                        <a:t>82.17%</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r>
                        <a:rPr lang="en-US" sz="300" u="none" strike="noStrike">
                          <a:effectLst/>
                        </a:rPr>
                        <a:t>Expenses</a:t>
                      </a:r>
                      <a:endParaRPr lang="en-US" sz="300" b="1"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r>
                        <a:rPr lang="en-US" sz="300" u="none" strike="noStrike">
                          <a:effectLst/>
                        </a:rPr>
                        <a:t>     Wages</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1,665,677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1,715,647 </a:t>
                      </a:r>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1,767,117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1,820,130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1,874,734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Employee Benefits</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73,037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75,228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77,485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79,809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82,203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a:t>
                      </a:r>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Payroll Tax</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169,399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174,481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179,716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185,107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190,660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349003">
                <a:tc>
                  <a:txBody>
                    <a:bodyPr/>
                    <a:lstStyle/>
                    <a:p>
                      <a:pPr algn="l" fontAlgn="b"/>
                      <a:r>
                        <a:rPr lang="en-US" sz="300" u="none" strike="noStrike">
                          <a:effectLst/>
                        </a:rPr>
                        <a:t>     Rent/Lease</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660,951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680,779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701,202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722,238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743,906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Interest on Seller Note</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190,244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176,386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161,378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145,124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127,521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Interest on Senior Debt</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64,772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23,577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Interest on Mezzanine Debt</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59,219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22,208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Depreciation &amp; Amortization</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21,839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21,839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Maintenance &amp; Repairs</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27,184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27,999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28,839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29,704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30,596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Discount Credit Card Fees</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201,045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210,561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210,561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210,573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210,573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Bank Charges</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20,859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21,485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22,129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a:t>
                      </a:r>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22,793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23,477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Travel</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41,327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42,567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43,844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45,159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46,514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Utilities</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96,234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99,121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102,095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105,158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108,313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Office Supplies</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26,110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26,894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27,700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28,531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29,387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Advertising</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500,000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500,000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500,000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500,000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500,000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Permits &amp; Licenses</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16,561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17,058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17,570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18,097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18,640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Legal &amp; Accounting Fees</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23,185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23,881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24,597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25,335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26,095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Postage</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21,244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22,249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22,249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22,251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22,251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Automobile</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15,000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18,750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18,750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18,750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23,438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     Insurance</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30,000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30,900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31,827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32,782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33,765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48961">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r>
                        <a:rPr lang="en-US" sz="300" u="none" strike="noStrike">
                          <a:effectLst/>
                        </a:rPr>
                        <a:t>Total Expenses</a:t>
                      </a:r>
                      <a:endParaRPr lang="en-US" sz="300" b="1"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3,923,888 </a:t>
                      </a:r>
                      <a:endParaRPr lang="en-US" sz="300" b="0" i="0" u="none" strike="noStrike">
                        <a:solidFill>
                          <a:srgbClr val="000000"/>
                        </a:solidFill>
                        <a:effectLst/>
                        <a:latin typeface="Calibri"/>
                      </a:endParaRPr>
                    </a:p>
                  </a:txBody>
                  <a:tcPr marL="2632" marR="2632" marT="2632" marB="0" anchor="b"/>
                </a:tc>
                <a:tc>
                  <a:txBody>
                    <a:bodyPr/>
                    <a:lstStyle/>
                    <a:p>
                      <a:pPr algn="r" fontAlgn="b"/>
                      <a:r>
                        <a:rPr lang="en-US" sz="300" u="none" strike="noStrike">
                          <a:effectLst/>
                        </a:rPr>
                        <a:t>22.11%</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3,931,610 </a:t>
                      </a:r>
                      <a:endParaRPr lang="en-US" sz="300" b="0" i="0" u="none" strike="noStrike">
                        <a:solidFill>
                          <a:srgbClr val="000000"/>
                        </a:solidFill>
                        <a:effectLst/>
                        <a:latin typeface="Calibri"/>
                      </a:endParaRPr>
                    </a:p>
                  </a:txBody>
                  <a:tcPr marL="2632" marR="2632" marT="2632" marB="0" anchor="b"/>
                </a:tc>
                <a:tc>
                  <a:txBody>
                    <a:bodyPr/>
                    <a:lstStyle/>
                    <a:p>
                      <a:pPr algn="r" fontAlgn="b"/>
                      <a:r>
                        <a:rPr lang="en-US" sz="300" u="none" strike="noStrike">
                          <a:effectLst/>
                        </a:rPr>
                        <a:t>21.15%</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3,937,060 </a:t>
                      </a:r>
                      <a:endParaRPr lang="en-US" sz="300" b="0" i="0" u="none" strike="noStrike">
                        <a:solidFill>
                          <a:srgbClr val="000000"/>
                        </a:solidFill>
                        <a:effectLst/>
                        <a:latin typeface="Calibri"/>
                      </a:endParaRPr>
                    </a:p>
                  </a:txBody>
                  <a:tcPr marL="2632" marR="2632" marT="2632" marB="0" anchor="b"/>
                </a:tc>
                <a:tc>
                  <a:txBody>
                    <a:bodyPr/>
                    <a:lstStyle/>
                    <a:p>
                      <a:pPr algn="r" fontAlgn="b"/>
                      <a:r>
                        <a:rPr lang="en-US" sz="300" u="none" strike="noStrike">
                          <a:effectLst/>
                        </a:rPr>
                        <a:t>21.18%</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4,011,543 </a:t>
                      </a:r>
                      <a:endParaRPr lang="en-US" sz="300" b="0" i="0" u="none" strike="noStrike">
                        <a:solidFill>
                          <a:srgbClr val="000000"/>
                        </a:solidFill>
                        <a:effectLst/>
                        <a:latin typeface="Calibri"/>
                      </a:endParaRPr>
                    </a:p>
                  </a:txBody>
                  <a:tcPr marL="2632" marR="2632" marT="2632" marB="0" anchor="b"/>
                </a:tc>
                <a:tc>
                  <a:txBody>
                    <a:bodyPr/>
                    <a:lstStyle/>
                    <a:p>
                      <a:pPr algn="r" fontAlgn="b"/>
                      <a:r>
                        <a:rPr lang="en-US" sz="300" u="none" strike="noStrike">
                          <a:effectLst/>
                        </a:rPr>
                        <a:t>21.58%</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4,092,073 </a:t>
                      </a:r>
                      <a:endParaRPr lang="en-US" sz="300" b="0" i="0" u="none" strike="noStrike">
                        <a:solidFill>
                          <a:srgbClr val="000000"/>
                        </a:solidFill>
                        <a:effectLst/>
                        <a:latin typeface="Calibri"/>
                      </a:endParaRPr>
                    </a:p>
                  </a:txBody>
                  <a:tcPr marL="2632" marR="2632" marT="2632" marB="0" anchor="b"/>
                </a:tc>
                <a:tc>
                  <a:txBody>
                    <a:bodyPr/>
                    <a:lstStyle/>
                    <a:p>
                      <a:pPr algn="r" fontAlgn="b"/>
                      <a:r>
                        <a:rPr lang="en-US" sz="300" u="none" strike="noStrike">
                          <a:effectLst/>
                        </a:rPr>
                        <a:t>22.01%</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r>
                        <a:rPr lang="en-US" sz="300" u="none" strike="noStrike">
                          <a:effectLst/>
                        </a:rPr>
                        <a:t>Income before Income Taxes</a:t>
                      </a:r>
                      <a:endParaRPr lang="en-US" sz="300" b="1"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10,659,351 </a:t>
                      </a:r>
                      <a:endParaRPr lang="en-US" sz="300" b="0" i="0" u="none" strike="noStrike">
                        <a:solidFill>
                          <a:srgbClr val="000000"/>
                        </a:solidFill>
                        <a:effectLst/>
                        <a:latin typeface="Calibri"/>
                      </a:endParaRPr>
                    </a:p>
                  </a:txBody>
                  <a:tcPr marL="2632" marR="2632" marT="2632" marB="0" anchor="b"/>
                </a:tc>
                <a:tc>
                  <a:txBody>
                    <a:bodyPr/>
                    <a:lstStyle/>
                    <a:p>
                      <a:pPr algn="r" fontAlgn="b"/>
                      <a:r>
                        <a:rPr lang="en-US" sz="300" u="none" strike="noStrike">
                          <a:effectLst/>
                        </a:rPr>
                        <a:t>60.06%</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$ 11,341,856 </a:t>
                      </a:r>
                      <a:endParaRPr lang="en-US" sz="300" b="0" i="0" u="none" strike="noStrike">
                        <a:solidFill>
                          <a:srgbClr val="000000"/>
                        </a:solidFill>
                        <a:effectLst/>
                        <a:latin typeface="Calibri"/>
                      </a:endParaRPr>
                    </a:p>
                  </a:txBody>
                  <a:tcPr marL="2632" marR="2632" marT="2632" marB="0" anchor="b"/>
                </a:tc>
                <a:tc>
                  <a:txBody>
                    <a:bodyPr/>
                    <a:lstStyle/>
                    <a:p>
                      <a:pPr algn="r" fontAlgn="b"/>
                      <a:r>
                        <a:rPr lang="en-US" sz="300" u="none" strike="noStrike">
                          <a:effectLst/>
                        </a:rPr>
                        <a:t>61.02%</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11,336,407 </a:t>
                      </a:r>
                      <a:endParaRPr lang="en-US" sz="300" b="0" i="0" u="none" strike="noStrike">
                        <a:solidFill>
                          <a:srgbClr val="000000"/>
                        </a:solidFill>
                        <a:effectLst/>
                        <a:latin typeface="Calibri"/>
                      </a:endParaRPr>
                    </a:p>
                  </a:txBody>
                  <a:tcPr marL="2632" marR="2632" marT="2632" marB="0" anchor="b"/>
                </a:tc>
                <a:tc>
                  <a:txBody>
                    <a:bodyPr/>
                    <a:lstStyle/>
                    <a:p>
                      <a:pPr algn="r" fontAlgn="b"/>
                      <a:r>
                        <a:rPr lang="en-US" sz="300" u="none" strike="noStrike">
                          <a:effectLst/>
                        </a:rPr>
                        <a:t>60.99%</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11,262,830 </a:t>
                      </a:r>
                      <a:endParaRPr lang="en-US" sz="300" b="0" i="0" u="none" strike="noStrike">
                        <a:solidFill>
                          <a:srgbClr val="000000"/>
                        </a:solidFill>
                        <a:effectLst/>
                        <a:latin typeface="Calibri"/>
                      </a:endParaRPr>
                    </a:p>
                  </a:txBody>
                  <a:tcPr marL="2632" marR="2632" marT="2632" marB="0" anchor="b"/>
                </a:tc>
                <a:tc>
                  <a:txBody>
                    <a:bodyPr/>
                    <a:lstStyle/>
                    <a:p>
                      <a:pPr algn="r" fontAlgn="b"/>
                      <a:r>
                        <a:rPr lang="en-US" sz="300" u="none" strike="noStrike">
                          <a:effectLst/>
                        </a:rPr>
                        <a:t>60.59%</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11,182,300 </a:t>
                      </a:r>
                      <a:endParaRPr lang="en-US" sz="300" b="0" i="0" u="none" strike="noStrike">
                        <a:solidFill>
                          <a:srgbClr val="000000"/>
                        </a:solidFill>
                        <a:effectLst/>
                        <a:latin typeface="Calibri"/>
                      </a:endParaRPr>
                    </a:p>
                  </a:txBody>
                  <a:tcPr marL="2632" marR="2632" marT="2632" marB="0" anchor="b"/>
                </a:tc>
                <a:tc>
                  <a:txBody>
                    <a:bodyPr/>
                    <a:lstStyle/>
                    <a:p>
                      <a:pPr algn="r" fontAlgn="b"/>
                      <a:r>
                        <a:rPr lang="en-US" sz="300" u="none" strike="noStrike">
                          <a:effectLst/>
                        </a:rPr>
                        <a:t>60.16%</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endParaRPr lang="en-US" sz="300" b="1"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r>
                        <a:rPr lang="en-US" sz="300" u="none" strike="noStrike">
                          <a:effectLst/>
                        </a:rPr>
                        <a:t>Income Tax Expense</a:t>
                      </a:r>
                      <a:endParaRPr lang="en-US" sz="300" b="1"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4,263,740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4,536,743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4,534,563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4,505,132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4,472,920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endParaRPr lang="en-US" sz="300" b="1"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r>
                        <a:rPr lang="en-US" sz="300" u="none" strike="noStrike">
                          <a:effectLst/>
                        </a:rPr>
                        <a:t>Net Income</a:t>
                      </a:r>
                      <a:endParaRPr lang="en-US" sz="300" b="1"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6,395,610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6,805,114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6,801,844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6,757,698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6,709,380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endParaRPr lang="en-US" sz="300" b="1"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r>
                        <a:rPr lang="en-US" sz="300" u="none" strike="noStrike">
                          <a:effectLst/>
                        </a:rPr>
                        <a:t>Average Title Loan Portfolio Balance</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10,564,073 </a:t>
                      </a:r>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$ 11,064,073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11,064,073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11,064,730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11,064,730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r>
                        <a:rPr lang="en-US" sz="300" u="none" strike="noStrike">
                          <a:effectLst/>
                        </a:rPr>
                        <a:t>EBITDA</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10,995,425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$ 11,585,866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11,497,785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11,407,954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11,309,821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r>
                        <a:rPr lang="en-US" sz="300" u="none" strike="noStrike">
                          <a:effectLst/>
                        </a:rPr>
                        <a:t>Enterprise Value at 4X EBITDA</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43,981,698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$ 46,343,463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45,991,139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45,631,815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45,239,283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r>
                        <a:rPr lang="en-US" sz="300" u="none" strike="noStrike">
                          <a:effectLst/>
                        </a:rPr>
                        <a:t>Less Debt</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3,817,847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2,910,459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1,909,857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1,697,772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1,468,084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48961">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r>
                        <a:rPr lang="en-US" sz="300" u="none" strike="noStrike">
                          <a:effectLst/>
                        </a:rPr>
                        <a:t>Net Value</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40,163,852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$ 43,433,004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44,081,281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43,934,043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43,771,199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r>
                        <a:rPr lang="en-US" sz="300" u="none" strike="noStrike">
                          <a:effectLst/>
                        </a:rPr>
                        <a:t>Interest Payments to Class B Interests</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r>
                        <a:rPr lang="en-US" sz="300" u="none" strike="noStrike">
                          <a:effectLst/>
                        </a:rPr>
                        <a:t>Principle Payments to Class B Interest</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2,919,149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2,920,680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3,303,007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3,272,807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3,239,846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48961">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r>
                        <a:rPr lang="en-US" sz="300" u="none" strike="noStrike">
                          <a:effectLst/>
                        </a:rPr>
                        <a:t>Total P&amp;I Payments</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2,919,149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2,920,680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3,303,007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3,272,807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3,239,846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95289">
                <a:tc>
                  <a:txBody>
                    <a:bodyPr/>
                    <a:lstStyle/>
                    <a:p>
                      <a:pPr algn="l" fontAlgn="b"/>
                      <a:r>
                        <a:rPr lang="en-US" sz="300" u="none" strike="noStrike">
                          <a:effectLst/>
                        </a:rPr>
                        <a:t>Payments per $100,000 investment</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97,305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97,356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110,100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109,094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107,995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52646">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r>
              <a:tr h="0">
                <a:tc>
                  <a:txBody>
                    <a:bodyPr/>
                    <a:lstStyle/>
                    <a:p>
                      <a:pPr algn="l" fontAlgn="b"/>
                      <a:r>
                        <a:rPr lang="en-US" sz="300" u="none" strike="noStrike">
                          <a:effectLst/>
                        </a:rPr>
                        <a:t>Aggregate Principle Payments</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6,619,149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9,539,828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12,842,835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16,115,641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r>
                        <a:rPr lang="en-US" sz="300" u="none" strike="noStrike">
                          <a:effectLst/>
                        </a:rPr>
                        <a:t> $   19,355,487 </a:t>
                      </a:r>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a:solidFill>
                          <a:srgbClr val="000000"/>
                        </a:solidFill>
                        <a:effectLst/>
                        <a:latin typeface="Calibri"/>
                      </a:endParaRPr>
                    </a:p>
                  </a:txBody>
                  <a:tcPr marL="2632" marR="2632" marT="2632" marB="0" anchor="b"/>
                </a:tc>
                <a:tc>
                  <a:txBody>
                    <a:bodyPr/>
                    <a:lstStyle/>
                    <a:p>
                      <a:pPr algn="l" fontAlgn="b"/>
                      <a:endParaRPr lang="en-US" sz="300" b="0" i="0" u="none" strike="noStrike" dirty="0">
                        <a:solidFill>
                          <a:srgbClr val="000000"/>
                        </a:solidFill>
                        <a:effectLst/>
                        <a:latin typeface="Calibri"/>
                      </a:endParaRPr>
                    </a:p>
                  </a:txBody>
                  <a:tcPr marL="2632" marR="2632" marT="2632" marB="0" anchor="b"/>
                </a:tc>
              </a:tr>
            </a:tbl>
          </a:graphicData>
        </a:graphic>
      </p:graphicFrame>
    </p:spTree>
    <p:extLst>
      <p:ext uri="{BB962C8B-B14F-4D97-AF65-F5344CB8AC3E}">
        <p14:creationId xmlns:p14="http://schemas.microsoft.com/office/powerpoint/2010/main" val="27720153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of CFH"/>
          <p:cNvPicPr>
            <a:picLocks noChangeAspect="1" noChangeArrowheads="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420090" cy="142009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p:txBody>
          <a:bodyPr/>
          <a:lstStyle/>
          <a:p>
            <a:fld id="{4FD5D703-935A-4BBB-8786-1143CB5F6501}" type="slidenum">
              <a:rPr lang="en-US" smtClean="0"/>
              <a:t>19</a:t>
            </a:fld>
            <a:endParaRPr lang="en-US" dirty="0"/>
          </a:p>
        </p:txBody>
      </p:sp>
      <p:sp>
        <p:nvSpPr>
          <p:cNvPr id="8" name="TextBox 7"/>
          <p:cNvSpPr txBox="1"/>
          <p:nvPr/>
        </p:nvSpPr>
        <p:spPr>
          <a:xfrm>
            <a:off x="0" y="965351"/>
            <a:ext cx="9164782" cy="461665"/>
          </a:xfrm>
          <a:prstGeom prst="rect">
            <a:avLst/>
          </a:prstGeom>
          <a:noFill/>
        </p:spPr>
        <p:txBody>
          <a:bodyPr wrap="square" rtlCol="0">
            <a:spAutoFit/>
          </a:bodyPr>
          <a:lstStyle/>
          <a:p>
            <a:pPr algn="ctr"/>
            <a:r>
              <a:rPr lang="en-US" sz="2400" b="1" dirty="0" smtClean="0"/>
              <a:t>Pro-Forma Statements of Cash Flow</a:t>
            </a:r>
            <a:endParaRPr lang="en-US" sz="2400" b="1" dirty="0"/>
          </a:p>
        </p:txBody>
      </p:sp>
      <p:graphicFrame>
        <p:nvGraphicFramePr>
          <p:cNvPr id="2" name="Table 1"/>
          <p:cNvGraphicFramePr>
            <a:graphicFrameLocks noGrp="1"/>
          </p:cNvGraphicFramePr>
          <p:nvPr>
            <p:extLst>
              <p:ext uri="{D42A27DB-BD31-4B8C-83A1-F6EECF244321}">
                <p14:modId xmlns:p14="http://schemas.microsoft.com/office/powerpoint/2010/main" val="1136962076"/>
              </p:ext>
            </p:extLst>
          </p:nvPr>
        </p:nvGraphicFramePr>
        <p:xfrm>
          <a:off x="304800" y="1676416"/>
          <a:ext cx="8229598" cy="4648183"/>
        </p:xfrm>
        <a:graphic>
          <a:graphicData uri="http://schemas.openxmlformats.org/drawingml/2006/table">
            <a:tbl>
              <a:tblPr>
                <a:tableStyleId>{5C22544A-7EE6-4342-B048-85BDC9FD1C3A}</a:tableStyleId>
              </a:tblPr>
              <a:tblGrid>
                <a:gridCol w="1131121"/>
                <a:gridCol w="41722"/>
                <a:gridCol w="296687"/>
                <a:gridCol w="52152"/>
                <a:gridCol w="305959"/>
                <a:gridCol w="52152"/>
                <a:gridCol w="305959"/>
                <a:gridCol w="52152"/>
                <a:gridCol w="296687"/>
                <a:gridCol w="52152"/>
                <a:gridCol w="301323"/>
                <a:gridCol w="52152"/>
                <a:gridCol w="296687"/>
                <a:gridCol w="41722"/>
                <a:gridCol w="305959"/>
                <a:gridCol w="52152"/>
                <a:gridCol w="316390"/>
                <a:gridCol w="52152"/>
                <a:gridCol w="305959"/>
                <a:gridCol w="52152"/>
                <a:gridCol w="310595"/>
                <a:gridCol w="52152"/>
                <a:gridCol w="310595"/>
                <a:gridCol w="52152"/>
                <a:gridCol w="329138"/>
                <a:gridCol w="52152"/>
                <a:gridCol w="292052"/>
                <a:gridCol w="52152"/>
                <a:gridCol w="296687"/>
                <a:gridCol w="52152"/>
                <a:gridCol w="296687"/>
                <a:gridCol w="52152"/>
                <a:gridCol w="302482"/>
                <a:gridCol w="52152"/>
                <a:gridCol w="302482"/>
                <a:gridCol w="52152"/>
                <a:gridCol w="296687"/>
                <a:gridCol w="52152"/>
                <a:gridCol w="301323"/>
                <a:gridCol w="52152"/>
                <a:gridCol w="305959"/>
              </a:tblGrid>
              <a:tr h="106243">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ctr" fontAlgn="b"/>
                      <a:r>
                        <a:rPr lang="en-US" sz="400" u="none" strike="noStrike">
                          <a:effectLst/>
                        </a:rPr>
                        <a:t>2014</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ctr" fontAlgn="b"/>
                      <a:r>
                        <a:rPr lang="en-US" sz="400" u="none" strike="noStrike">
                          <a:effectLst/>
                        </a:rPr>
                        <a:t>2015</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ctr" fontAlgn="b"/>
                      <a:r>
                        <a:rPr lang="en-US" sz="400" u="none" strike="noStrike">
                          <a:effectLst/>
                        </a:rPr>
                        <a:t>2016</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ctr" fontAlgn="b"/>
                      <a:r>
                        <a:rPr lang="en-US" sz="400" u="none" strike="noStrike">
                          <a:effectLst/>
                        </a:rPr>
                        <a:t>2017</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ctr" fontAlgn="b"/>
                      <a:r>
                        <a:rPr lang="en-US" sz="400" u="none" strike="noStrike">
                          <a:effectLst/>
                        </a:rPr>
                        <a:t>2018</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ctr" fontAlgn="b"/>
                      <a:r>
                        <a:rPr lang="en-US" sz="400" u="none" strike="noStrike">
                          <a:effectLst/>
                        </a:rPr>
                        <a:t>2019</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ctr" fontAlgn="b"/>
                      <a:r>
                        <a:rPr lang="en-US" sz="400" u="none" strike="noStrike">
                          <a:effectLst/>
                        </a:rPr>
                        <a:t>2020</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ctr" fontAlgn="b"/>
                      <a:r>
                        <a:rPr lang="en-US" sz="400" u="none" strike="noStrike">
                          <a:effectLst/>
                        </a:rPr>
                        <a:t>2021</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ctr" fontAlgn="b"/>
                      <a:r>
                        <a:rPr lang="en-US" sz="400" u="none" strike="noStrike">
                          <a:effectLst/>
                        </a:rPr>
                        <a:t>2022</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ctr" fontAlgn="b"/>
                      <a:r>
                        <a:rPr lang="en-US" sz="400" u="none" strike="noStrike">
                          <a:effectLst/>
                        </a:rPr>
                        <a:t>2023</a:t>
                      </a:r>
                      <a:endParaRPr lang="en-US" sz="400" b="0" i="0" u="none" strike="noStrike">
                        <a:solidFill>
                          <a:srgbClr val="000000"/>
                        </a:solidFill>
                        <a:effectLst/>
                        <a:latin typeface="Calibri"/>
                      </a:endParaRPr>
                    </a:p>
                  </a:txBody>
                  <a:tcPr marL="3487" marR="3487" marT="3487" marB="0" anchor="b"/>
                </a:tc>
              </a:tr>
              <a:tr h="98808">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06243">
                <a:tc>
                  <a:txBody>
                    <a:bodyPr/>
                    <a:lstStyle/>
                    <a:p>
                      <a:pPr algn="l" fontAlgn="b"/>
                      <a:r>
                        <a:rPr lang="en-US" sz="400" u="none" strike="noStrike">
                          <a:effectLst/>
                        </a:rPr>
                        <a:t>Cash Flow from Operating Activities</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06243">
                <a:tc>
                  <a:txBody>
                    <a:bodyPr/>
                    <a:lstStyle/>
                    <a:p>
                      <a:pPr algn="l" fontAlgn="b"/>
                      <a:r>
                        <a:rPr lang="en-US" sz="400" u="none" strike="noStrike">
                          <a:effectLst/>
                        </a:rPr>
                        <a:t>     Net Income After Taxes</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1,174,012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1,730,585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2,390,047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3,442,195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5,016,562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6,395,610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6,805,114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6,801,844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6,757,698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6,709,380 </a:t>
                      </a:r>
                      <a:endParaRPr lang="en-US" sz="400" b="0" i="0" u="none" strike="noStrike">
                        <a:solidFill>
                          <a:srgbClr val="000000"/>
                        </a:solidFill>
                        <a:effectLst/>
                        <a:latin typeface="Calibri"/>
                      </a:endParaRPr>
                    </a:p>
                  </a:txBody>
                  <a:tcPr marL="3487" marR="3487" marT="3487" marB="0" anchor="b"/>
                </a:tc>
              </a:tr>
              <a:tr h="98808">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06243">
                <a:tc>
                  <a:txBody>
                    <a:bodyPr/>
                    <a:lstStyle/>
                    <a:p>
                      <a:pPr algn="l" fontAlgn="b"/>
                      <a:r>
                        <a:rPr lang="en-US" sz="400" u="none" strike="noStrike">
                          <a:effectLst/>
                        </a:rPr>
                        <a:t>       Adjustments to reconcile net income to net cash</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06243">
                <a:tc>
                  <a:txBody>
                    <a:bodyPr/>
                    <a:lstStyle/>
                    <a:p>
                      <a:pPr algn="l" fontAlgn="b"/>
                      <a:r>
                        <a:rPr lang="en-US" sz="400" u="none" strike="noStrike">
                          <a:effectLst/>
                        </a:rPr>
                        <a:t>         Accounts receivable decrease</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06243">
                <a:tc>
                  <a:txBody>
                    <a:bodyPr/>
                    <a:lstStyle/>
                    <a:p>
                      <a:pPr algn="l" fontAlgn="b"/>
                      <a:r>
                        <a:rPr lang="en-US" sz="400" u="none" strike="noStrike">
                          <a:effectLst/>
                        </a:rPr>
                        <a:t>         Prepaid Expense increase</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06243">
                <a:tc>
                  <a:txBody>
                    <a:bodyPr/>
                    <a:lstStyle/>
                    <a:p>
                      <a:pPr algn="l" fontAlgn="b"/>
                      <a:r>
                        <a:rPr lang="en-US" sz="400" u="none" strike="noStrike">
                          <a:effectLst/>
                        </a:rPr>
                        <a:t>         Account Payable Increase</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92304">
                <a:tc>
                  <a:txBody>
                    <a:bodyPr/>
                    <a:lstStyle/>
                    <a:p>
                      <a:pPr algn="l" fontAlgn="b"/>
                      <a:r>
                        <a:rPr lang="en-US" sz="400" u="none" strike="noStrike">
                          <a:effectLst/>
                        </a:rPr>
                        <a:t>         Depreciation</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21,839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21,839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21,839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21,839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21,839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21,839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21,839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06243">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21,839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21,839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21,839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21,839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21,839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21,839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21,839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r>
              <a:tr h="98808">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06243">
                <a:tc>
                  <a:txBody>
                    <a:bodyPr/>
                    <a:lstStyle/>
                    <a:p>
                      <a:pPr algn="l" fontAlgn="b"/>
                      <a:r>
                        <a:rPr lang="en-US" sz="400" u="none" strike="noStrike">
                          <a:effectLst/>
                        </a:rPr>
                        <a:t>       Net Cash Provided by Operating Activities</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1,195,851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1,752,424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2,411,886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3,464,034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5,038,401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6,417,449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6,826,953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6,801,844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6,757,698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6,709,380 </a:t>
                      </a:r>
                      <a:endParaRPr lang="en-US" sz="400" b="0" i="0" u="none" strike="noStrike">
                        <a:solidFill>
                          <a:srgbClr val="000000"/>
                        </a:solidFill>
                        <a:effectLst/>
                        <a:latin typeface="Calibri"/>
                      </a:endParaRPr>
                    </a:p>
                  </a:txBody>
                  <a:tcPr marL="3487" marR="3487" marT="3487" marB="0" anchor="b"/>
                </a:tc>
              </a:tr>
              <a:tr h="106243">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06243">
                <a:tc>
                  <a:txBody>
                    <a:bodyPr/>
                    <a:lstStyle/>
                    <a:p>
                      <a:pPr algn="l" fontAlgn="b"/>
                      <a:r>
                        <a:rPr lang="en-US" sz="400" u="none" strike="noStrike">
                          <a:effectLst/>
                        </a:rPr>
                        <a:t>      Investing Activities</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06243">
                <a:tc>
                  <a:txBody>
                    <a:bodyPr/>
                    <a:lstStyle/>
                    <a:p>
                      <a:pPr algn="l" fontAlgn="b"/>
                      <a:r>
                        <a:rPr lang="en-US" sz="400" u="none" strike="noStrike">
                          <a:effectLst/>
                        </a:rPr>
                        <a:t>         Leasehold improvements</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06243">
                <a:tc>
                  <a:txBody>
                    <a:bodyPr/>
                    <a:lstStyle/>
                    <a:p>
                      <a:pPr algn="l" fontAlgn="b"/>
                      <a:r>
                        <a:rPr lang="en-US" sz="400" u="none" strike="noStrike">
                          <a:effectLst/>
                        </a:rPr>
                        <a:t>         Computers/Office Equipment</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06243">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r>
              <a:tr h="106243">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06243">
                <a:tc>
                  <a:txBody>
                    <a:bodyPr/>
                    <a:lstStyle/>
                    <a:p>
                      <a:pPr algn="l" fontAlgn="b"/>
                      <a:r>
                        <a:rPr lang="en-US" sz="400" u="none" strike="noStrike">
                          <a:effectLst/>
                        </a:rPr>
                        <a:t>       Financing Activities</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92304">
                <a:tc>
                  <a:txBody>
                    <a:bodyPr/>
                    <a:lstStyle/>
                    <a:p>
                      <a:pPr algn="l" fontAlgn="b"/>
                      <a:r>
                        <a:rPr lang="en-US" sz="400" u="none" strike="noStrike">
                          <a:effectLst/>
                        </a:rPr>
                        <a:t>         Distribution to Class B Members</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(150,000)</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(150,000)</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(150,000)</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(150,000)</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(3,850,000)</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(2,919,149)</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$(2,920,680)</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(3,303,007)</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(3,272,807)</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(3,239,846)</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06243">
                <a:tc>
                  <a:txBody>
                    <a:bodyPr/>
                    <a:lstStyle/>
                    <a:p>
                      <a:pPr algn="l" fontAlgn="b"/>
                      <a:r>
                        <a:rPr lang="en-US" sz="400" u="none" strike="noStrike">
                          <a:effectLst/>
                        </a:rPr>
                        <a:t>         Distribution to Class A Members</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(633,333)</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(1,604,771)</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$(2,920,680)</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(3,303,007)</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(3,272,806)</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(3,239,846)</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92304">
                <a:tc>
                  <a:txBody>
                    <a:bodyPr/>
                    <a:lstStyle/>
                    <a:p>
                      <a:pPr algn="l" fontAlgn="b"/>
                      <a:r>
                        <a:rPr lang="en-US" sz="400" u="none" strike="noStrike">
                          <a:effectLst/>
                        </a:rPr>
                        <a:t>         Principle Payment on Seller Note</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(142,354)</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(154,169)</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(166,965)</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(180,823)</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(195,831)</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(212,085)</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(229,688)</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92304">
                <a:tc>
                  <a:txBody>
                    <a:bodyPr/>
                    <a:lstStyle/>
                    <a:p>
                      <a:pPr algn="l" fontAlgn="b"/>
                      <a:r>
                        <a:rPr lang="en-US" sz="400" u="none" strike="noStrike">
                          <a:effectLst/>
                        </a:rPr>
                        <a:t>         Principle Payment on Senior Debt</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(333,143)</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(360,794)</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(390,740)</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(423,171)</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(458,294)</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(496,332)</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(537,527)</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92304">
                <a:tc>
                  <a:txBody>
                    <a:bodyPr/>
                    <a:lstStyle/>
                    <a:p>
                      <a:pPr algn="l" fontAlgn="b"/>
                      <a:r>
                        <a:rPr lang="en-US" sz="400" u="none" strike="noStrike">
                          <a:effectLst/>
                        </a:rPr>
                        <a:t>         Principle Payment on Mezzanine Debt</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(109,261)</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(126,825)</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(147,213)</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(170,878)</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(198,347)</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(230,233)</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(267,243)</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92304">
                <a:tc>
                  <a:txBody>
                    <a:bodyPr/>
                    <a:lstStyle/>
                    <a:p>
                      <a:pPr algn="l" fontAlgn="b"/>
                      <a:r>
                        <a:rPr lang="en-US" sz="400" u="none" strike="noStrike">
                          <a:effectLst/>
                        </a:rPr>
                        <a:t>         Cash Investment in Title Loans</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(1,000,000)</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(603,447)</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(1,114,805)</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(1,723,934)</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(2,321,888)</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(1,000,000)</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06243">
                <a:tc>
                  <a:txBody>
                    <a:bodyPr/>
                    <a:lstStyle/>
                    <a:p>
                      <a:pPr algn="l" fontAlgn="b"/>
                      <a:r>
                        <a:rPr lang="en-US" sz="400" u="none" strike="noStrike">
                          <a:effectLst/>
                        </a:rPr>
                        <a:t>         Borrowings to finance title loan growth</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06243">
                <a:tc>
                  <a:txBody>
                    <a:bodyPr/>
                    <a:lstStyle/>
                    <a:p>
                      <a:pPr algn="l" fontAlgn="b"/>
                      <a:r>
                        <a:rPr lang="en-US" sz="400" u="none" strike="noStrike">
                          <a:effectLst/>
                        </a:rPr>
                        <a:t>         Other</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92304">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(1,592,404)</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sng" strike="noStrike">
                          <a:effectLst/>
                        </a:rPr>
                        <a:t> $ (1,241,066)</a:t>
                      </a:r>
                      <a:endParaRPr lang="en-US" sz="400" b="0" i="0" u="sng"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(1,802,757)</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(2,610,336)</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(7,616,032)</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(6,417,449)</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(6,826,953)</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(6,801,844)</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(6,757,698)</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(6,709,380)</a:t>
                      </a:r>
                      <a:endParaRPr lang="en-US" sz="400" b="0" i="0" u="none" strike="noStrike">
                        <a:solidFill>
                          <a:srgbClr val="000000"/>
                        </a:solidFill>
                        <a:effectLst/>
                        <a:latin typeface="Calibri"/>
                      </a:endParaRPr>
                    </a:p>
                  </a:txBody>
                  <a:tcPr marL="3487" marR="3487" marT="3487" marB="0" anchor="b"/>
                </a:tc>
              </a:tr>
              <a:tr h="98808">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92304">
                <a:tc>
                  <a:txBody>
                    <a:bodyPr/>
                    <a:lstStyle/>
                    <a:p>
                      <a:pPr algn="l" fontAlgn="b"/>
                      <a:r>
                        <a:rPr lang="en-US" sz="400" u="none" strike="noStrike">
                          <a:effectLst/>
                        </a:rPr>
                        <a:t>     Net Increase in Cash</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(396,553)</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511,358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609,129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853,697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(2,577,631)</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0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0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0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0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0 </a:t>
                      </a:r>
                      <a:endParaRPr lang="en-US" sz="400" b="0" i="0" u="none" strike="noStrike">
                        <a:solidFill>
                          <a:srgbClr val="000000"/>
                        </a:solidFill>
                        <a:effectLst/>
                        <a:latin typeface="Calibri"/>
                      </a:endParaRPr>
                    </a:p>
                  </a:txBody>
                  <a:tcPr marL="3487" marR="3487" marT="3487" marB="0" anchor="b"/>
                </a:tc>
              </a:tr>
              <a:tr h="106243">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06243">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92304">
                <a:tc>
                  <a:txBody>
                    <a:bodyPr/>
                    <a:lstStyle/>
                    <a:p>
                      <a:pPr algn="l" fontAlgn="b"/>
                      <a:r>
                        <a:rPr lang="en-US" sz="400" u="none" strike="noStrike">
                          <a:effectLst/>
                        </a:rPr>
                        <a:t>Cash at Beginning of Year</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1,250,000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853,447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1,364,805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1,973,934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2,827,631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250,000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250,000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250,001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250,001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250,001 </a:t>
                      </a:r>
                      <a:endParaRPr lang="en-US" sz="400" b="0" i="0" u="none" strike="noStrike">
                        <a:solidFill>
                          <a:srgbClr val="000000"/>
                        </a:solidFill>
                        <a:effectLst/>
                        <a:latin typeface="Calibri"/>
                      </a:endParaRPr>
                    </a:p>
                  </a:txBody>
                  <a:tcPr marL="3487" marR="3487" marT="3487" marB="0" anchor="b"/>
                </a:tc>
              </a:tr>
              <a:tr h="98808">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r>
              <a:tr h="192304">
                <a:tc>
                  <a:txBody>
                    <a:bodyPr/>
                    <a:lstStyle/>
                    <a:p>
                      <a:pPr algn="l" fontAlgn="b"/>
                      <a:r>
                        <a:rPr lang="en-US" sz="400" u="none" strike="noStrike">
                          <a:effectLst/>
                        </a:rPr>
                        <a:t>Cash at End of Year</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853,447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1,364,805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1,973,934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2,827,631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250,000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250,000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250,001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250,001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a:effectLst/>
                        </a:rPr>
                        <a:t> $       250,001 </a:t>
                      </a:r>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endParaRPr lang="en-US" sz="400" b="0" i="0" u="none" strike="noStrike">
                        <a:solidFill>
                          <a:srgbClr val="000000"/>
                        </a:solidFill>
                        <a:effectLst/>
                        <a:latin typeface="Calibri"/>
                      </a:endParaRPr>
                    </a:p>
                  </a:txBody>
                  <a:tcPr marL="3487" marR="3487" marT="3487" marB="0" anchor="b"/>
                </a:tc>
                <a:tc>
                  <a:txBody>
                    <a:bodyPr/>
                    <a:lstStyle/>
                    <a:p>
                      <a:pPr algn="l" fontAlgn="b"/>
                      <a:r>
                        <a:rPr lang="en-US" sz="400" u="none" strike="noStrike" dirty="0">
                          <a:effectLst/>
                        </a:rPr>
                        <a:t> $        250,001 </a:t>
                      </a:r>
                      <a:endParaRPr lang="en-US" sz="400" b="0" i="0" u="none" strike="noStrike" dirty="0">
                        <a:solidFill>
                          <a:srgbClr val="000000"/>
                        </a:solidFill>
                        <a:effectLst/>
                        <a:latin typeface="Calibri"/>
                      </a:endParaRPr>
                    </a:p>
                  </a:txBody>
                  <a:tcPr marL="3487" marR="3487" marT="3487" marB="0" anchor="b"/>
                </a:tc>
              </a:tr>
            </a:tbl>
          </a:graphicData>
        </a:graphic>
      </p:graphicFrame>
    </p:spTree>
    <p:extLst>
      <p:ext uri="{BB962C8B-B14F-4D97-AF65-F5344CB8AC3E}">
        <p14:creationId xmlns:p14="http://schemas.microsoft.com/office/powerpoint/2010/main" val="1411436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of CFH"/>
          <p:cNvPicPr>
            <a:picLocks noChangeAspect="1" noChangeArrowheads="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420090" cy="142009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p:cNvSpPr>
            <a:spLocks noGrp="1"/>
          </p:cNvSpPr>
          <p:nvPr>
            <p:ph type="ctrTitle"/>
          </p:nvPr>
        </p:nvSpPr>
        <p:spPr>
          <a:xfrm>
            <a:off x="190500" y="2286000"/>
            <a:ext cx="8763000" cy="4038600"/>
          </a:xfrm>
        </p:spPr>
        <p:txBody>
          <a:bodyPr>
            <a:noAutofit/>
          </a:bodyPr>
          <a:lstStyle/>
          <a:p>
            <a:pPr algn="l"/>
            <a:r>
              <a:rPr lang="en-US" sz="1600" dirty="0" smtClean="0"/>
              <a:t>Carrick Financial Holdings, LLC (CFH) was formed  by B. Lane Carrick, Sr., CFP™ for the purpose of acquiring and operating financial services companies in the small-dollar consumer lending industry. Mr. Carrick has both extensive operating experience in banking and financial service environments and strong academic credentials in this industry. </a:t>
            </a:r>
            <a:br>
              <a:rPr lang="en-US" sz="1600" dirty="0" smtClean="0"/>
            </a:br>
            <a:r>
              <a:rPr lang="en-US" sz="1600" dirty="0"/>
              <a:t/>
            </a:r>
            <a:br>
              <a:rPr lang="en-US" sz="1600" dirty="0"/>
            </a:br>
            <a:r>
              <a:rPr lang="en-US" sz="1600" dirty="0" smtClean="0"/>
              <a:t>Carrick received his Bachelor degree in Investments and Investor Psychology from the University of Memphis and his Master of Science degree in Banking and Financial Services from Boston University. He was a founding shareholder of two Memphis-based banks and served as Chairman of the Board of Triumph Bancshares and Triumph Bank. He founded and operated Investment Counsel &amp; Trust Company and Sovereign Corporation. Both companies provided investment advisory services to high net worth and institutional investors and performed due diligence on complex financial instruments. </a:t>
            </a:r>
            <a:br>
              <a:rPr lang="en-US" sz="1600" dirty="0" smtClean="0"/>
            </a:br>
            <a:r>
              <a:rPr lang="en-US" sz="1600" dirty="0"/>
              <a:t/>
            </a:r>
            <a:br>
              <a:rPr lang="en-US" sz="1600" dirty="0"/>
            </a:br>
            <a:r>
              <a:rPr lang="en-US" sz="1600" dirty="0" smtClean="0"/>
              <a:t>Sovereign Corporation was the holding company for Sovereign Wealth Management, Inc., Sovereign Private Equity Partners, LLC, and Sovereign Hedge Fund Management, Inc. Mr. Carrick’s experience operating financial services businesses and evaluating credit in wealth management and banking environments provides him with a unique and informed perspective for acquiring, operating, and growing a consumer lending business. </a:t>
            </a:r>
            <a:br>
              <a:rPr lang="en-US" sz="1600" dirty="0" smtClean="0"/>
            </a:br>
            <a:r>
              <a:rPr lang="en-US" sz="1600" dirty="0"/>
              <a:t/>
            </a:r>
            <a:br>
              <a:rPr lang="en-US" sz="1600" dirty="0"/>
            </a:br>
            <a:r>
              <a:rPr lang="en-US" sz="1600" dirty="0" smtClean="0"/>
              <a:t/>
            </a:r>
            <a:br>
              <a:rPr lang="en-US" sz="1600" dirty="0" smtClean="0"/>
            </a:br>
            <a:endParaRPr lang="en-US" sz="1600" dirty="0"/>
          </a:p>
        </p:txBody>
      </p:sp>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p:txBody>
          <a:bodyPr/>
          <a:lstStyle/>
          <a:p>
            <a:fld id="{4FD5D703-935A-4BBB-8786-1143CB5F6501}" type="slidenum">
              <a:rPr lang="en-US" smtClean="0"/>
              <a:t>2</a:t>
            </a:fld>
            <a:endParaRPr lang="en-US" dirty="0"/>
          </a:p>
        </p:txBody>
      </p:sp>
      <p:sp>
        <p:nvSpPr>
          <p:cNvPr id="8" name="TextBox 7"/>
          <p:cNvSpPr txBox="1"/>
          <p:nvPr/>
        </p:nvSpPr>
        <p:spPr>
          <a:xfrm>
            <a:off x="0" y="958425"/>
            <a:ext cx="9144000" cy="461665"/>
          </a:xfrm>
          <a:prstGeom prst="rect">
            <a:avLst/>
          </a:prstGeom>
          <a:noFill/>
        </p:spPr>
        <p:txBody>
          <a:bodyPr wrap="square" rtlCol="0">
            <a:spAutoFit/>
          </a:bodyPr>
          <a:lstStyle/>
          <a:p>
            <a:pPr algn="ctr"/>
            <a:r>
              <a:rPr lang="en-US" sz="2400" b="1" dirty="0" smtClean="0"/>
              <a:t>Overview</a:t>
            </a:r>
            <a:endParaRPr lang="en-US" sz="2400" b="1" dirty="0"/>
          </a:p>
        </p:txBody>
      </p:sp>
    </p:spTree>
    <p:extLst>
      <p:ext uri="{BB962C8B-B14F-4D97-AF65-F5344CB8AC3E}">
        <p14:creationId xmlns:p14="http://schemas.microsoft.com/office/powerpoint/2010/main" val="20153365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of CFH"/>
          <p:cNvPicPr>
            <a:picLocks noChangeAspect="1" noChangeArrowheads="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420090" cy="142009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p:txBody>
          <a:bodyPr/>
          <a:lstStyle/>
          <a:p>
            <a:fld id="{4FD5D703-935A-4BBB-8786-1143CB5F6501}" type="slidenum">
              <a:rPr lang="en-US" smtClean="0"/>
              <a:t>20</a:t>
            </a:fld>
            <a:endParaRPr lang="en-US" dirty="0"/>
          </a:p>
        </p:txBody>
      </p:sp>
      <p:sp>
        <p:nvSpPr>
          <p:cNvPr id="8" name="TextBox 7"/>
          <p:cNvSpPr txBox="1"/>
          <p:nvPr/>
        </p:nvSpPr>
        <p:spPr>
          <a:xfrm>
            <a:off x="0" y="965351"/>
            <a:ext cx="9164782" cy="461665"/>
          </a:xfrm>
          <a:prstGeom prst="rect">
            <a:avLst/>
          </a:prstGeom>
          <a:noFill/>
        </p:spPr>
        <p:txBody>
          <a:bodyPr wrap="square" rtlCol="0">
            <a:spAutoFit/>
          </a:bodyPr>
          <a:lstStyle/>
          <a:p>
            <a:pPr algn="ctr"/>
            <a:r>
              <a:rPr lang="en-US" sz="2400" b="1" dirty="0" smtClean="0"/>
              <a:t>Management Organizational Chart</a:t>
            </a:r>
            <a:endParaRPr lang="en-US" sz="2400" b="1" dirty="0"/>
          </a:p>
        </p:txBody>
      </p:sp>
      <p:sp>
        <p:nvSpPr>
          <p:cNvPr id="3" name="Rectangle 2"/>
          <p:cNvSpPr/>
          <p:nvPr/>
        </p:nvSpPr>
        <p:spPr>
          <a:xfrm>
            <a:off x="3429000" y="1828800"/>
            <a:ext cx="1905000" cy="6858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B. Lane Carrick, Chairman &amp; CEO</a:t>
            </a:r>
            <a:endParaRPr lang="en-US" dirty="0"/>
          </a:p>
        </p:txBody>
      </p:sp>
      <p:cxnSp>
        <p:nvCxnSpPr>
          <p:cNvPr id="7" name="Straight Connector 6"/>
          <p:cNvCxnSpPr/>
          <p:nvPr/>
        </p:nvCxnSpPr>
        <p:spPr>
          <a:xfrm flipH="1">
            <a:off x="3467100" y="2514600"/>
            <a:ext cx="381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762500" y="2472489"/>
            <a:ext cx="381000" cy="381000"/>
          </a:xfrm>
          <a:prstGeom prst="line">
            <a:avLst/>
          </a:prstGeom>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269708" y="3695700"/>
            <a:ext cx="1898984"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Julie Brandt, Regional Manager</a:t>
            </a:r>
            <a:endParaRPr lang="en-US" dirty="0"/>
          </a:p>
        </p:txBody>
      </p:sp>
      <p:sp>
        <p:nvSpPr>
          <p:cNvPr id="13" name="Rectangle 12"/>
          <p:cNvSpPr/>
          <p:nvPr/>
        </p:nvSpPr>
        <p:spPr>
          <a:xfrm>
            <a:off x="5679909" y="3848100"/>
            <a:ext cx="1935718"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Jennifer Jones, Assistant Accountant</a:t>
            </a:r>
            <a:endParaRPr lang="en-US" dirty="0"/>
          </a:p>
        </p:txBody>
      </p:sp>
      <p:sp>
        <p:nvSpPr>
          <p:cNvPr id="14" name="Rectangle 13"/>
          <p:cNvSpPr/>
          <p:nvPr/>
        </p:nvSpPr>
        <p:spPr>
          <a:xfrm>
            <a:off x="1219200" y="2819400"/>
            <a:ext cx="1676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TBD, </a:t>
            </a:r>
          </a:p>
          <a:p>
            <a:pPr algn="ctr"/>
            <a:r>
              <a:rPr lang="en-US" dirty="0" smtClean="0"/>
              <a:t>COO</a:t>
            </a:r>
            <a:endParaRPr lang="en-US" dirty="0"/>
          </a:p>
        </p:txBody>
      </p:sp>
      <p:sp>
        <p:nvSpPr>
          <p:cNvPr id="15" name="Rectangle 14"/>
          <p:cNvSpPr/>
          <p:nvPr/>
        </p:nvSpPr>
        <p:spPr>
          <a:xfrm>
            <a:off x="2401304" y="4802605"/>
            <a:ext cx="1933075"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Haylee</a:t>
            </a:r>
            <a:r>
              <a:rPr lang="en-US" dirty="0" smtClean="0"/>
              <a:t> Platt, </a:t>
            </a:r>
          </a:p>
          <a:p>
            <a:pPr algn="ctr"/>
            <a:r>
              <a:rPr lang="en-US" dirty="0" smtClean="0"/>
              <a:t>Head Underwriter</a:t>
            </a:r>
            <a:endParaRPr lang="en-US" dirty="0"/>
          </a:p>
        </p:txBody>
      </p:sp>
      <p:sp>
        <p:nvSpPr>
          <p:cNvPr id="16" name="Rectangle 15"/>
          <p:cNvSpPr/>
          <p:nvPr/>
        </p:nvSpPr>
        <p:spPr>
          <a:xfrm>
            <a:off x="396041" y="5943600"/>
            <a:ext cx="1676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Store Assistant Manager</a:t>
            </a:r>
            <a:endParaRPr lang="en-US" dirty="0"/>
          </a:p>
        </p:txBody>
      </p:sp>
      <p:sp>
        <p:nvSpPr>
          <p:cNvPr id="17" name="Rectangle 16"/>
          <p:cNvSpPr/>
          <p:nvPr/>
        </p:nvSpPr>
        <p:spPr>
          <a:xfrm>
            <a:off x="2401304" y="3657600"/>
            <a:ext cx="1450807"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Bill </a:t>
            </a:r>
            <a:r>
              <a:rPr lang="en-US" dirty="0" err="1" smtClean="0"/>
              <a:t>Shipe</a:t>
            </a:r>
            <a:r>
              <a:rPr lang="en-US" dirty="0" smtClean="0"/>
              <a:t>,</a:t>
            </a:r>
          </a:p>
          <a:p>
            <a:pPr algn="ctr"/>
            <a:r>
              <a:rPr lang="en-US" dirty="0"/>
              <a:t> </a:t>
            </a:r>
            <a:r>
              <a:rPr lang="en-US" dirty="0" smtClean="0"/>
              <a:t>Collection Manager</a:t>
            </a:r>
            <a:endParaRPr lang="en-US" dirty="0"/>
          </a:p>
        </p:txBody>
      </p:sp>
      <p:sp>
        <p:nvSpPr>
          <p:cNvPr id="18" name="Rectangle 17"/>
          <p:cNvSpPr/>
          <p:nvPr/>
        </p:nvSpPr>
        <p:spPr>
          <a:xfrm>
            <a:off x="5679909" y="2819400"/>
            <a:ext cx="1676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Mike </a:t>
            </a:r>
            <a:r>
              <a:rPr lang="en-US" dirty="0" err="1" smtClean="0"/>
              <a:t>Rossberg</a:t>
            </a:r>
            <a:r>
              <a:rPr lang="en-US" dirty="0" smtClean="0"/>
              <a:t>, CFO</a:t>
            </a:r>
            <a:endParaRPr lang="en-US" dirty="0"/>
          </a:p>
        </p:txBody>
      </p:sp>
      <p:sp>
        <p:nvSpPr>
          <p:cNvPr id="19" name="Rectangle 18"/>
          <p:cNvSpPr/>
          <p:nvPr/>
        </p:nvSpPr>
        <p:spPr>
          <a:xfrm>
            <a:off x="2426368" y="5945605"/>
            <a:ext cx="1676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Matt Allen, Head IT</a:t>
            </a:r>
            <a:endParaRPr lang="en-US" dirty="0"/>
          </a:p>
        </p:txBody>
      </p:sp>
      <p:sp>
        <p:nvSpPr>
          <p:cNvPr id="22" name="Rectangle 21"/>
          <p:cNvSpPr/>
          <p:nvPr/>
        </p:nvSpPr>
        <p:spPr>
          <a:xfrm>
            <a:off x="396041" y="4800600"/>
            <a:ext cx="1676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Store Manager</a:t>
            </a:r>
            <a:endParaRPr lang="en-US" dirty="0"/>
          </a:p>
        </p:txBody>
      </p:sp>
    </p:spTree>
    <p:extLst>
      <p:ext uri="{BB962C8B-B14F-4D97-AF65-F5344CB8AC3E}">
        <p14:creationId xmlns:p14="http://schemas.microsoft.com/office/powerpoint/2010/main" val="21640434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of CFH"/>
          <p:cNvPicPr>
            <a:picLocks noChangeAspect="1" noChangeArrowheads="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420090" cy="142009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p:txBody>
          <a:bodyPr/>
          <a:lstStyle/>
          <a:p>
            <a:fld id="{4FD5D703-935A-4BBB-8786-1143CB5F6501}" type="slidenum">
              <a:rPr lang="en-US" smtClean="0"/>
              <a:t>21</a:t>
            </a:fld>
            <a:endParaRPr lang="en-US" dirty="0"/>
          </a:p>
        </p:txBody>
      </p:sp>
      <p:sp>
        <p:nvSpPr>
          <p:cNvPr id="8" name="TextBox 7"/>
          <p:cNvSpPr txBox="1"/>
          <p:nvPr/>
        </p:nvSpPr>
        <p:spPr>
          <a:xfrm>
            <a:off x="0" y="965351"/>
            <a:ext cx="9164782" cy="461665"/>
          </a:xfrm>
          <a:prstGeom prst="rect">
            <a:avLst/>
          </a:prstGeom>
          <a:noFill/>
        </p:spPr>
        <p:txBody>
          <a:bodyPr wrap="square" rtlCol="0">
            <a:spAutoFit/>
          </a:bodyPr>
          <a:lstStyle/>
          <a:p>
            <a:pPr algn="ctr"/>
            <a:r>
              <a:rPr lang="en-US" sz="2400" b="1" dirty="0" smtClean="0"/>
              <a:t>The Investment Opportunity</a:t>
            </a:r>
            <a:endParaRPr lang="en-US" sz="2400" b="1" dirty="0"/>
          </a:p>
        </p:txBody>
      </p:sp>
      <p:sp>
        <p:nvSpPr>
          <p:cNvPr id="2" name="TextBox 1"/>
          <p:cNvSpPr txBox="1"/>
          <p:nvPr/>
        </p:nvSpPr>
        <p:spPr>
          <a:xfrm>
            <a:off x="304800" y="1828800"/>
            <a:ext cx="8610600" cy="3693319"/>
          </a:xfrm>
          <a:prstGeom prst="rect">
            <a:avLst/>
          </a:prstGeom>
          <a:noFill/>
        </p:spPr>
        <p:txBody>
          <a:bodyPr wrap="square" rtlCol="0">
            <a:spAutoFit/>
          </a:bodyPr>
          <a:lstStyle/>
          <a:p>
            <a:r>
              <a:rPr lang="en-US" dirty="0" smtClean="0"/>
              <a:t>CFH is seeking $3 million of equity capital to complete the initial acquisition and provide capital to fund working capital and loan growth. CFH is offering Class B interests to investors; Class B interests will be entitled to a preferred annual return of 5%, will own 30% of the business and the following share of cash flows: 90% until they have received 100% of their initial capital plus a 5% annual return; 70% until they have received 200% of their initial capital; 50% until they have received 300% of their capital; and 30% thereafter</a:t>
            </a:r>
          </a:p>
          <a:p>
            <a:endParaRPr lang="en-US" dirty="0"/>
          </a:p>
          <a:p>
            <a:r>
              <a:rPr lang="en-US" dirty="0" smtClean="0"/>
              <a:t>Based on CFH forecasts of cash flows, investors are projected to receive principle and interest payments equal to approximately 266% of their initial investment by year 6 and own 50% of future distributions in a company with forecasted annual EBITDA in excess of $11 million in year 6. Based on these projections, If the company were sold for 4X EBITDA at the end of year 6, investors would receive a further distribution equal to 6.7 times their original investment – for a total return in excess of 900%</a:t>
            </a:r>
            <a:endParaRPr lang="en-US" dirty="0"/>
          </a:p>
        </p:txBody>
      </p:sp>
    </p:spTree>
    <p:extLst>
      <p:ext uri="{BB962C8B-B14F-4D97-AF65-F5344CB8AC3E}">
        <p14:creationId xmlns:p14="http://schemas.microsoft.com/office/powerpoint/2010/main" val="12178336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of CFH"/>
          <p:cNvPicPr>
            <a:picLocks noChangeAspect="1" noChangeArrowheads="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420090" cy="142009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p:txBody>
          <a:bodyPr/>
          <a:lstStyle/>
          <a:p>
            <a:fld id="{4FD5D703-935A-4BBB-8786-1143CB5F6501}" type="slidenum">
              <a:rPr lang="en-US" smtClean="0"/>
              <a:t>22</a:t>
            </a:fld>
            <a:endParaRPr lang="en-US" dirty="0"/>
          </a:p>
        </p:txBody>
      </p:sp>
      <p:sp>
        <p:nvSpPr>
          <p:cNvPr id="8" name="TextBox 7"/>
          <p:cNvSpPr txBox="1"/>
          <p:nvPr/>
        </p:nvSpPr>
        <p:spPr>
          <a:xfrm>
            <a:off x="0" y="965351"/>
            <a:ext cx="9164782" cy="461665"/>
          </a:xfrm>
          <a:prstGeom prst="rect">
            <a:avLst/>
          </a:prstGeom>
          <a:noFill/>
        </p:spPr>
        <p:txBody>
          <a:bodyPr wrap="square" rtlCol="0">
            <a:spAutoFit/>
          </a:bodyPr>
          <a:lstStyle/>
          <a:p>
            <a:pPr algn="ctr"/>
            <a:r>
              <a:rPr lang="en-US" sz="2400" b="1" dirty="0" smtClean="0"/>
              <a:t>Summary</a:t>
            </a:r>
          </a:p>
        </p:txBody>
      </p:sp>
      <p:sp>
        <p:nvSpPr>
          <p:cNvPr id="2" name="TextBox 1"/>
          <p:cNvSpPr txBox="1"/>
          <p:nvPr/>
        </p:nvSpPr>
        <p:spPr>
          <a:xfrm>
            <a:off x="449179" y="1524000"/>
            <a:ext cx="8458200" cy="4278094"/>
          </a:xfrm>
          <a:prstGeom prst="rect">
            <a:avLst/>
          </a:prstGeom>
          <a:noFill/>
        </p:spPr>
        <p:txBody>
          <a:bodyPr wrap="square" rtlCol="0">
            <a:spAutoFit/>
          </a:bodyPr>
          <a:lstStyle/>
          <a:p>
            <a:r>
              <a:rPr lang="en-US" sz="1600" dirty="0" smtClean="0"/>
              <a:t>Carrick Financial Holdings, LLC was formed by B. Lane Carrick, Sr. for the purpose of acquiring and operating businesses in the small credit loan industry. Mr. Carrick brings significant experience in the banking and financial services industry to this effort. </a:t>
            </a:r>
          </a:p>
          <a:p>
            <a:endParaRPr lang="en-US" sz="1600" dirty="0"/>
          </a:p>
          <a:p>
            <a:r>
              <a:rPr lang="en-US" sz="1600" dirty="0" smtClean="0"/>
              <a:t>CFH has sourced an initial investment opportunity: Money Train. Money Train is a 14-store title loan business headquartered in Salt Lake County, Utah with eight stores in Utah, three stores in Idaho, and three stores in New Mexico. The business is expected to produce $6 million of gross revenue in 2013 and generate $2.2 million of EBITDA. CFH has negotiated a maximum purchase price of $8.75 million – less than 4X estimated EBITDA. </a:t>
            </a:r>
          </a:p>
          <a:p>
            <a:endParaRPr lang="en-US" sz="1600" dirty="0"/>
          </a:p>
          <a:p>
            <a:r>
              <a:rPr lang="en-US" sz="1600" dirty="0" smtClean="0"/>
              <a:t>CFH seeks to capitalize the business by raising $10 million - $7 million of debt (including seller financing of $2.75 million), and $3 million of equity. The equity will carry a 5% preferred annual return, own 30% of the business, and have significant preferences for distributions. </a:t>
            </a:r>
            <a:endParaRPr lang="en-US" sz="1600" dirty="0"/>
          </a:p>
          <a:p>
            <a:endParaRPr lang="en-US" sz="1600" dirty="0" smtClean="0"/>
          </a:p>
          <a:p>
            <a:r>
              <a:rPr lang="en-US" sz="1600" dirty="0" smtClean="0"/>
              <a:t>Mr. Carrick will relocate to Salt Lake City, Utah and operate the business day-to-day. All key employees will remain with the business post acquisition. The seller has agreed to remain in a consulting role for 9 months. </a:t>
            </a:r>
            <a:endParaRPr lang="en-US" sz="1600" dirty="0"/>
          </a:p>
        </p:txBody>
      </p:sp>
    </p:spTree>
    <p:extLst>
      <p:ext uri="{BB962C8B-B14F-4D97-AF65-F5344CB8AC3E}">
        <p14:creationId xmlns:p14="http://schemas.microsoft.com/office/powerpoint/2010/main" val="3027991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of CFH"/>
          <p:cNvPicPr>
            <a:picLocks noChangeAspect="1" noChangeArrowheads="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420090" cy="142009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p:txBody>
          <a:bodyPr/>
          <a:lstStyle/>
          <a:p>
            <a:fld id="{4FD5D703-935A-4BBB-8786-1143CB5F6501}" type="slidenum">
              <a:rPr lang="en-US" smtClean="0"/>
              <a:t>23</a:t>
            </a:fld>
            <a:endParaRPr lang="en-US" dirty="0"/>
          </a:p>
        </p:txBody>
      </p:sp>
      <p:sp>
        <p:nvSpPr>
          <p:cNvPr id="8" name="TextBox 7"/>
          <p:cNvSpPr txBox="1"/>
          <p:nvPr/>
        </p:nvSpPr>
        <p:spPr>
          <a:xfrm>
            <a:off x="0" y="965351"/>
            <a:ext cx="9164782" cy="461665"/>
          </a:xfrm>
          <a:prstGeom prst="rect">
            <a:avLst/>
          </a:prstGeom>
          <a:noFill/>
        </p:spPr>
        <p:txBody>
          <a:bodyPr wrap="square" rtlCol="0">
            <a:spAutoFit/>
          </a:bodyPr>
          <a:lstStyle/>
          <a:p>
            <a:pPr algn="ctr"/>
            <a:r>
              <a:rPr lang="en-US" sz="2400" b="1" dirty="0" smtClean="0"/>
              <a:t>Summary</a:t>
            </a:r>
          </a:p>
        </p:txBody>
      </p:sp>
      <p:sp>
        <p:nvSpPr>
          <p:cNvPr id="7" name="TextBox 6"/>
          <p:cNvSpPr txBox="1"/>
          <p:nvPr/>
        </p:nvSpPr>
        <p:spPr>
          <a:xfrm>
            <a:off x="353291" y="1828800"/>
            <a:ext cx="8458200" cy="2554545"/>
          </a:xfrm>
          <a:prstGeom prst="rect">
            <a:avLst/>
          </a:prstGeom>
          <a:noFill/>
        </p:spPr>
        <p:txBody>
          <a:bodyPr wrap="square" rtlCol="0">
            <a:spAutoFit/>
          </a:bodyPr>
          <a:lstStyle/>
          <a:p>
            <a:r>
              <a:rPr lang="en-US" sz="1600" dirty="0" smtClean="0"/>
              <a:t>The business strategy is to acquire, operate, grow, and sell. Mr. Carrick will assess and improve the operations of the current business to support substantial growth. Equity capital of $1 million will be invested in to new loans in the first year of operation. Future loan growth will be supported by reinvesting a large portion of discretionary cash flow. </a:t>
            </a:r>
          </a:p>
          <a:p>
            <a:endParaRPr lang="en-US" sz="1600" dirty="0"/>
          </a:p>
          <a:p>
            <a:r>
              <a:rPr lang="en-US" sz="1600" dirty="0" smtClean="0"/>
              <a:t>Additional growth will be supported by opening an estimated four new stores. </a:t>
            </a:r>
            <a:r>
              <a:rPr lang="en-US" sz="1600" dirty="0" smtClean="0"/>
              <a:t>CFH will also consider acquisitions in support of future growth. </a:t>
            </a:r>
          </a:p>
          <a:p>
            <a:endParaRPr lang="en-US" sz="1600" dirty="0"/>
          </a:p>
          <a:p>
            <a:r>
              <a:rPr lang="en-US" sz="1600" dirty="0" smtClean="0"/>
              <a:t>The initial goal is to operate and grow the business for five years and look for an exit via a sale to a larger industry operator – ideally at 4 – 6X EBITDA.</a:t>
            </a:r>
            <a:endParaRPr lang="en-US" sz="1600" dirty="0"/>
          </a:p>
        </p:txBody>
      </p:sp>
    </p:spTree>
    <p:extLst>
      <p:ext uri="{BB962C8B-B14F-4D97-AF65-F5344CB8AC3E}">
        <p14:creationId xmlns:p14="http://schemas.microsoft.com/office/powerpoint/2010/main" val="1515092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of CFH"/>
          <p:cNvPicPr>
            <a:picLocks noChangeAspect="1" noChangeArrowheads="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420090" cy="142009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p:cNvSpPr>
            <a:spLocks noGrp="1"/>
          </p:cNvSpPr>
          <p:nvPr>
            <p:ph type="ctrTitle"/>
          </p:nvPr>
        </p:nvSpPr>
        <p:spPr>
          <a:xfrm>
            <a:off x="-13855" y="1420090"/>
            <a:ext cx="9116290" cy="4952999"/>
          </a:xfrm>
        </p:spPr>
        <p:txBody>
          <a:bodyPr>
            <a:normAutofit fontScale="90000"/>
          </a:bodyPr>
          <a:lstStyle/>
          <a:p>
            <a:pPr algn="l"/>
            <a:r>
              <a:rPr lang="en-US" sz="1600" dirty="0" smtClean="0"/>
              <a:t>The small-credit loan industry in the U.S. is comprised of payday lenders (aka check advance), and title loan lenders. The American Association of Responsible Auto Lenders estimates 1 million consumers obtain title loans worth $6 billion annually. Industry estimates place payday loan volume at $38 billion annually. The small-credit loan industry is part of the larger U.S. consumer credit markets. According to the U.S. Federal Reserve total U.S. consumer credit outstanding (8/31/2013) is  $3,037 billion.  Accordingly, the small-credit loan industry represents less than 1.5% of the total consumer credit market. </a:t>
            </a:r>
            <a:br>
              <a:rPr lang="en-US" sz="1600" dirty="0" smtClean="0"/>
            </a:br>
            <a:r>
              <a:rPr lang="en-US" sz="1600" dirty="0"/>
              <a:t/>
            </a:r>
            <a:br>
              <a:rPr lang="en-US" sz="1600" dirty="0"/>
            </a:br>
            <a:r>
              <a:rPr lang="en-US" sz="1600" dirty="0" smtClean="0"/>
              <a:t>There are an estimated 23,000 payday loan stores nationwide. These stores make small (typically less than $300), short-term (2 week), unsecured loans. Lenders verify employment and collect a post-dated check in the full amount of the loan plus fees. Regulation of payday lenders varies widely by jurisdiction, and loan APR’s are typically very high (Ace Cash Express, a large payday operator, charges an average APR of 792%). </a:t>
            </a:r>
            <a:br>
              <a:rPr lang="en-US" sz="1600" dirty="0" smtClean="0"/>
            </a:br>
            <a:r>
              <a:rPr lang="en-US" sz="1600" dirty="0"/>
              <a:t/>
            </a:r>
            <a:br>
              <a:rPr lang="en-US" sz="1600" dirty="0"/>
            </a:br>
            <a:r>
              <a:rPr lang="en-US" sz="1600" dirty="0" smtClean="0"/>
              <a:t>There are an estimated 15,000 title loan shops in the  U.S. These shops make short-term (26 week) loans averaging $950 equal to 20 – 60% of the value of the borrowers automobile. The loans are secured by a lien on their car title. Regulation of title lenders also varies widely by jurisdiction. A typical title loan would be made at an APR of 240% - 20% per month. Lenders will hold the physical car title and a spare key and repossess the car in the event of default. A repossession fee will be charged and will be paid, along with accrued interest, upon the sale of the automobile. </a:t>
            </a:r>
            <a:br>
              <a:rPr lang="en-US" sz="1600" dirty="0" smtClean="0"/>
            </a:br>
            <a:r>
              <a:rPr lang="en-US" sz="1600" dirty="0"/>
              <a:t/>
            </a:r>
            <a:br>
              <a:rPr lang="en-US" sz="1600" dirty="0"/>
            </a:br>
            <a:r>
              <a:rPr lang="en-US" sz="1600" dirty="0" smtClean="0"/>
              <a:t>The historical default rate for both payday and title loans has averaged 6% of loans – roughly 20% of gross revenue. </a:t>
            </a:r>
            <a:endParaRPr lang="en-US" sz="1600" dirty="0"/>
          </a:p>
        </p:txBody>
      </p:sp>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p:txBody>
          <a:bodyPr/>
          <a:lstStyle/>
          <a:p>
            <a:fld id="{4FD5D703-935A-4BBB-8786-1143CB5F6501}" type="slidenum">
              <a:rPr lang="en-US" smtClean="0"/>
              <a:t>3</a:t>
            </a:fld>
            <a:endParaRPr lang="en-US" dirty="0"/>
          </a:p>
        </p:txBody>
      </p:sp>
      <p:sp>
        <p:nvSpPr>
          <p:cNvPr id="8" name="TextBox 7"/>
          <p:cNvSpPr txBox="1"/>
          <p:nvPr/>
        </p:nvSpPr>
        <p:spPr>
          <a:xfrm>
            <a:off x="-13855" y="958425"/>
            <a:ext cx="9144000" cy="461665"/>
          </a:xfrm>
          <a:prstGeom prst="rect">
            <a:avLst/>
          </a:prstGeom>
          <a:noFill/>
        </p:spPr>
        <p:txBody>
          <a:bodyPr wrap="square" rtlCol="0">
            <a:spAutoFit/>
          </a:bodyPr>
          <a:lstStyle/>
          <a:p>
            <a:pPr algn="ctr"/>
            <a:r>
              <a:rPr lang="en-US" sz="2400" b="1" dirty="0" smtClean="0"/>
              <a:t>The Small-Credit Loan Industry</a:t>
            </a:r>
            <a:endParaRPr lang="en-US" sz="2400" b="1" dirty="0"/>
          </a:p>
        </p:txBody>
      </p:sp>
    </p:spTree>
    <p:extLst>
      <p:ext uri="{BB962C8B-B14F-4D97-AF65-F5344CB8AC3E}">
        <p14:creationId xmlns:p14="http://schemas.microsoft.com/office/powerpoint/2010/main" val="4597786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of CFH"/>
          <p:cNvPicPr>
            <a:picLocks noChangeAspect="1" noChangeArrowheads="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420090" cy="142009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p:cNvSpPr>
            <a:spLocks noGrp="1"/>
          </p:cNvSpPr>
          <p:nvPr>
            <p:ph type="ctrTitle"/>
          </p:nvPr>
        </p:nvSpPr>
        <p:spPr>
          <a:xfrm>
            <a:off x="0" y="710045"/>
            <a:ext cx="9116290" cy="4952999"/>
          </a:xfrm>
        </p:spPr>
        <p:txBody>
          <a:bodyPr>
            <a:normAutofit fontScale="90000"/>
          </a:bodyPr>
          <a:lstStyle/>
          <a:p>
            <a:pPr algn="l"/>
            <a:r>
              <a:rPr lang="en-US" sz="1800" dirty="0" smtClean="0"/>
              <a:t/>
            </a:r>
            <a:br>
              <a:rPr lang="en-US" sz="1800" dirty="0" smtClean="0"/>
            </a:br>
            <a:r>
              <a:rPr lang="en-US" sz="1800" dirty="0"/>
              <a:t/>
            </a:r>
            <a:br>
              <a:rPr lang="en-US" sz="1800" dirty="0"/>
            </a:br>
            <a:r>
              <a:rPr lang="en-US" sz="1800" dirty="0" smtClean="0"/>
              <a:t/>
            </a:r>
            <a:br>
              <a:rPr lang="en-US" sz="1800" dirty="0" smtClean="0"/>
            </a:br>
            <a:r>
              <a:rPr lang="en-US" sz="1800" dirty="0"/>
              <a:t/>
            </a:r>
            <a:br>
              <a:rPr lang="en-US" sz="1800" dirty="0"/>
            </a:br>
            <a:r>
              <a:rPr lang="en-US" sz="2000" dirty="0" smtClean="0"/>
              <a:t>The title loan business model operates (generally) as follows:</a:t>
            </a:r>
            <a:br>
              <a:rPr lang="en-US" sz="2000" dirty="0" smtClean="0"/>
            </a:br>
            <a:r>
              <a:rPr lang="en-US" sz="2000" dirty="0" smtClean="0"/>
              <a:t/>
            </a:r>
            <a:br>
              <a:rPr lang="en-US" sz="2000" dirty="0" smtClean="0"/>
            </a:br>
            <a:r>
              <a:rPr lang="en-US" sz="2000" dirty="0"/>
              <a:t> </a:t>
            </a:r>
            <a:r>
              <a:rPr lang="en-US" sz="2000" dirty="0" smtClean="0"/>
              <a:t>    * Loans averaging $950 equal to 20% to 60% of the auction (liquidation) value of the borrowers auto are made at rates averaging 20% per month for an average duration of approximately 6 months</a:t>
            </a:r>
            <a:br>
              <a:rPr lang="en-US" sz="2000" dirty="0" smtClean="0"/>
            </a:br>
            <a:r>
              <a:rPr lang="en-US" sz="2000" dirty="0" smtClean="0"/>
              <a:t>     * the lender takes the borrower through a process to verify ownership and a clean title, photograph the automobile, determine value, secure the physical title, obtain a spare ignition key and gather appropriate information regarding the borrower</a:t>
            </a:r>
            <a:br>
              <a:rPr lang="en-US" sz="2000" dirty="0" smtClean="0"/>
            </a:br>
            <a:r>
              <a:rPr lang="en-US" sz="2000" dirty="0"/>
              <a:t> </a:t>
            </a:r>
            <a:r>
              <a:rPr lang="en-US" sz="2000" dirty="0" smtClean="0"/>
              <a:t>    * The borrower makes monthly payments pursuant to the terms of the loan; if the borrower fails to pay the loan as required, the lender will move to repossess the collateral and liquidate it to satisfy the loan amount plus interest and repossession fees</a:t>
            </a:r>
            <a:br>
              <a:rPr lang="en-US" sz="2000" dirty="0" smtClean="0"/>
            </a:br>
            <a:r>
              <a:rPr lang="en-US" sz="2000" dirty="0"/>
              <a:t> </a:t>
            </a:r>
            <a:r>
              <a:rPr lang="en-US" sz="2000" dirty="0" smtClean="0"/>
              <a:t>    * Bad loans average 6% of total loans and 20% of gross revenues</a:t>
            </a:r>
            <a:br>
              <a:rPr lang="en-US" sz="2000" dirty="0" smtClean="0"/>
            </a:br>
            <a:r>
              <a:rPr lang="en-US" sz="2000" dirty="0"/>
              <a:t> </a:t>
            </a:r>
            <a:r>
              <a:rPr lang="en-US" sz="2000" dirty="0" smtClean="0"/>
              <a:t>    * Gross profit of 80% and net income (before taxes) of 40% is typical for a mature, well run title loan business</a:t>
            </a:r>
            <a:endParaRPr lang="en-US" sz="2000" dirty="0"/>
          </a:p>
        </p:txBody>
      </p:sp>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p:txBody>
          <a:bodyPr/>
          <a:lstStyle/>
          <a:p>
            <a:fld id="{4FD5D703-935A-4BBB-8786-1143CB5F6501}" type="slidenum">
              <a:rPr lang="en-US" smtClean="0"/>
              <a:t>4</a:t>
            </a:fld>
            <a:endParaRPr lang="en-US" dirty="0"/>
          </a:p>
        </p:txBody>
      </p:sp>
      <p:sp>
        <p:nvSpPr>
          <p:cNvPr id="8" name="TextBox 7"/>
          <p:cNvSpPr txBox="1"/>
          <p:nvPr/>
        </p:nvSpPr>
        <p:spPr>
          <a:xfrm>
            <a:off x="0" y="933087"/>
            <a:ext cx="9144000" cy="461665"/>
          </a:xfrm>
          <a:prstGeom prst="rect">
            <a:avLst/>
          </a:prstGeom>
          <a:noFill/>
        </p:spPr>
        <p:txBody>
          <a:bodyPr wrap="square" rtlCol="0">
            <a:spAutoFit/>
          </a:bodyPr>
          <a:lstStyle/>
          <a:p>
            <a:pPr algn="ctr"/>
            <a:r>
              <a:rPr lang="en-US" sz="2400" b="1" dirty="0" smtClean="0"/>
              <a:t>The Title Loan Business Model</a:t>
            </a:r>
            <a:endParaRPr lang="en-US" sz="2400" b="1" dirty="0"/>
          </a:p>
        </p:txBody>
      </p:sp>
    </p:spTree>
    <p:extLst>
      <p:ext uri="{BB962C8B-B14F-4D97-AF65-F5344CB8AC3E}">
        <p14:creationId xmlns:p14="http://schemas.microsoft.com/office/powerpoint/2010/main" val="2381984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of CFH"/>
          <p:cNvPicPr>
            <a:picLocks noChangeAspect="1" noChangeArrowheads="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420090" cy="142009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p:cNvSpPr>
            <a:spLocks noGrp="1"/>
          </p:cNvSpPr>
          <p:nvPr>
            <p:ph type="ctrTitle"/>
          </p:nvPr>
        </p:nvSpPr>
        <p:spPr>
          <a:xfrm>
            <a:off x="13855" y="993441"/>
            <a:ext cx="9116290" cy="4952999"/>
          </a:xfrm>
        </p:spPr>
        <p:txBody>
          <a:bodyPr>
            <a:normAutofit fontScale="90000"/>
          </a:bodyPr>
          <a:lstStyle/>
          <a:p>
            <a:pPr algn="l"/>
            <a:r>
              <a:rPr lang="en-US" sz="1800" dirty="0" smtClean="0"/>
              <a:t/>
            </a:r>
            <a:br>
              <a:rPr lang="en-US" sz="1800" dirty="0" smtClean="0"/>
            </a:br>
            <a:r>
              <a:rPr lang="en-US" sz="1800" dirty="0"/>
              <a:t/>
            </a:r>
            <a:br>
              <a:rPr lang="en-US" sz="1800" dirty="0"/>
            </a:br>
            <a:r>
              <a:rPr lang="en-US" sz="1800" dirty="0" smtClean="0"/>
              <a:t/>
            </a:r>
            <a:br>
              <a:rPr lang="en-US" sz="1800" dirty="0" smtClean="0"/>
            </a:br>
            <a:r>
              <a:rPr lang="en-US" sz="1800" dirty="0"/>
              <a:t/>
            </a:r>
            <a:br>
              <a:rPr lang="en-US" sz="1800" dirty="0"/>
            </a:br>
            <a:r>
              <a:rPr lang="en-US" sz="2000" dirty="0" smtClean="0"/>
              <a:t>With estimated annual loan volume of $6 billion, the title loan industry does not attract large corporate operators. The notable exceptions are TitleMax and LoanMax. The following are some of the title loan industry’s largest operators:</a:t>
            </a:r>
            <a:br>
              <a:rPr lang="en-US" sz="2000" dirty="0" smtClean="0"/>
            </a:br>
            <a:r>
              <a:rPr lang="en-US" sz="2000" dirty="0" smtClean="0"/>
              <a:t/>
            </a:r>
            <a:br>
              <a:rPr lang="en-US" sz="2000" dirty="0" smtClean="0"/>
            </a:br>
            <a:r>
              <a:rPr lang="en-US" sz="2000" dirty="0"/>
              <a:t> </a:t>
            </a:r>
            <a:r>
              <a:rPr lang="en-US" sz="2000" dirty="0" smtClean="0"/>
              <a:t>    * </a:t>
            </a:r>
            <a:r>
              <a:rPr lang="en-US" sz="2000" u="sng" dirty="0" smtClean="0"/>
              <a:t>TitleMax</a:t>
            </a:r>
            <a:r>
              <a:rPr lang="en-US" sz="2000" dirty="0" smtClean="0"/>
              <a:t> operates more than 1,200 stores spanning 12 states: Alabama, Arizona, California, Georgia, Illinois, Mississippi, Missouri, Nevada, New Mexico, South Carolina, Tennessee, Texas, and Virginia. With an average title loan portfolio of $300,000 per store, TitleMax is estimated to have an aggregate loan portfolio in excess of $300 million. This represents a market share of 5%. </a:t>
            </a:r>
            <a:br>
              <a:rPr lang="en-US" sz="2000" dirty="0" smtClean="0"/>
            </a:br>
            <a:r>
              <a:rPr lang="en-US" sz="2000" dirty="0"/>
              <a:t> </a:t>
            </a:r>
            <a:r>
              <a:rPr lang="en-US" sz="2000" dirty="0" smtClean="0"/>
              <a:t>    * </a:t>
            </a:r>
            <a:r>
              <a:rPr lang="en-US" sz="2000" u="sng" dirty="0" smtClean="0"/>
              <a:t>LoanMax</a:t>
            </a:r>
            <a:r>
              <a:rPr lang="en-US" sz="2000" dirty="0" smtClean="0"/>
              <a:t>, founded in 1990 in Jonesboro, Georgia, operates more than 900 stores in approximately 20 states, with a concentration in Texas, New Mexico, Arizona, Utah, Mississippi, Alabama, Georgia, and South Carolina</a:t>
            </a:r>
            <a:br>
              <a:rPr lang="en-US" sz="2000" dirty="0" smtClean="0"/>
            </a:br>
            <a:r>
              <a:rPr lang="en-US" sz="2000" dirty="0"/>
              <a:t> </a:t>
            </a:r>
            <a:r>
              <a:rPr lang="en-US" sz="2000" dirty="0" smtClean="0"/>
              <a:t>    * A number of operators, including </a:t>
            </a:r>
            <a:r>
              <a:rPr lang="en-US" sz="2000" u="sng" dirty="0" smtClean="0"/>
              <a:t>Ace Cash Express</a:t>
            </a:r>
            <a:r>
              <a:rPr lang="en-US" sz="2000" dirty="0" smtClean="0"/>
              <a:t>, </a:t>
            </a:r>
            <a:r>
              <a:rPr lang="en-US" sz="2000" u="sng" dirty="0" smtClean="0"/>
              <a:t>Easy Money</a:t>
            </a:r>
            <a:r>
              <a:rPr lang="en-US" sz="2000" dirty="0" smtClean="0"/>
              <a:t>, and </a:t>
            </a:r>
            <a:r>
              <a:rPr lang="en-US" sz="2000" u="sng" dirty="0" smtClean="0"/>
              <a:t>The Cash Store </a:t>
            </a:r>
            <a:r>
              <a:rPr lang="en-US" sz="2000" dirty="0" smtClean="0"/>
              <a:t>offer multiple product lines including title loans, payday loans, and/or tax preparation </a:t>
            </a:r>
            <a:endParaRPr lang="en-US" sz="2000" dirty="0"/>
          </a:p>
        </p:txBody>
      </p:sp>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p:txBody>
          <a:bodyPr/>
          <a:lstStyle/>
          <a:p>
            <a:fld id="{4FD5D703-935A-4BBB-8786-1143CB5F6501}" type="slidenum">
              <a:rPr lang="en-US" smtClean="0"/>
              <a:t>5</a:t>
            </a:fld>
            <a:endParaRPr lang="en-US" dirty="0"/>
          </a:p>
        </p:txBody>
      </p:sp>
      <p:sp>
        <p:nvSpPr>
          <p:cNvPr id="8" name="TextBox 7"/>
          <p:cNvSpPr txBox="1"/>
          <p:nvPr/>
        </p:nvSpPr>
        <p:spPr>
          <a:xfrm>
            <a:off x="0" y="933087"/>
            <a:ext cx="9144000" cy="461665"/>
          </a:xfrm>
          <a:prstGeom prst="rect">
            <a:avLst/>
          </a:prstGeom>
          <a:noFill/>
        </p:spPr>
        <p:txBody>
          <a:bodyPr wrap="square" rtlCol="0">
            <a:spAutoFit/>
          </a:bodyPr>
          <a:lstStyle/>
          <a:p>
            <a:pPr algn="ctr"/>
            <a:r>
              <a:rPr lang="en-US" sz="2400" b="1" dirty="0" smtClean="0"/>
              <a:t>The Title Loan Industry’s Largest Operators</a:t>
            </a:r>
            <a:endParaRPr lang="en-US" sz="2400" b="1" dirty="0"/>
          </a:p>
        </p:txBody>
      </p:sp>
      <p:sp>
        <p:nvSpPr>
          <p:cNvPr id="2" name="AutoShape 4" descr="data:image/jpeg;base64,/9j/4AAQSkZJRgABAQAAAQABAAD/2wCEAAkGBwgHBgkIBwgKCgkLDRYPDQwMDRsUFRAWIB0iIiAdHx8kKDQsJCYxJx8fLT0tMTU3Ojo6Iys/RD84QzQ5OjcBCgoKDQwNGg8PGjclHyU3Nzc3Nzc3Nzc3Nzc3Nzc3Nzc3Nzc3Nzc3Nzc3Nzc3Nzc3Nzc3Nzc3Nzc3Nzc3Nzc3N//AABEIAHoAowMBIgACEQEDEQH/xAAcAAABBQEBAQAAAAAAAAAAAAAGAgMEBQcAAQj/xABNEAABAwIEAgcCCgUHDAMAAAABAgMRAAQFEiExBkETFCJRYXGRFTIHI0JSgZKhscHRM2JygvEkhJTC4eLwJjRDU1RVc3SDorLSFiVF/8QAGQEAAwEBAQAAAAAAAAAAAAAAAAECAwQF/8QAKBEAAgIBAwMDBAMAAAAAAAAAAAECERIDITETQVEiMmEEFJHwM1Kh/9oADAMBAAIRAxEAPwAIC0FI7CdvCkq6M/IFQ0BZSPjFbDmKcCVafGK9aSSPTwRa4PhTGJPONKBBSjMPWq7GMNas8RctRBCQDJG0ias8EF7bB6+tAX0Mwl5jmtB5pPeInxqFjlzb3mLrubVedDqEknuMREcjptUP3UaPR0+ndblacNbVrp6Un2Ug91T0TG9KUoJElVaJGD0IFd7JT3V4cHTyq3dauGcpuLa4ZSrZTrSkA+opAWI94etCSe6ZPRgVJwfx+yknBz3j0q5zj5w9a7On5w9aeJPQh5KM4OrlXhwdwcqvS6gD30j6alCyv1WfXOpvG2yZ+k0jL3wDNJpR5ZL0Y+QWOFOCk+zHO40WLw7EEWZvV2bibYJzlaikdnviZqEbhoIK0nMB3a041LhkvRiu4P8AsxzuNeezXO40YP4beMWKb11gG2IB6RtaViDz05eNRMzeXMZy/OymKFUuGLpLyDPs9z5ppPUHB8micLZ8T+6a7Mx3K+qaqh9Bgv1JwfJrhZr+bRPLPzD9U0TfB9YDEuJre2SwpduQo3AyQAgAwT9MU0vJM9GSVmYm0WD7tdX0xfcJ4Sm6WBbN8uXhXUenyc2/gwNA7I8hTgim0EQNtqcBHePWske0FHCiU9WfKVZXOk7PlH20I3YS7iVy4UAZnVaDbei/hlTZwy57QzIcKjB1Ggg/ZQUyokkq3O9QvczXU9kSSltHzRXFCMwCUCcwG3jSkz4V5BWvLmjUQRuDV9jCXAc8c2N1e2lsiztnH1BapSgTEiKVgOC2DWE2J9m2905cR1hx1KSUaGd94IiBrVWLLGO2RxK/KUgxmGpiYHf51GXhd9hVtcm34jeSgSpSEKAKzpsP3q8rCXT6Sn3+SKeV0WmH4VY2uK4oWsPtHrdp1tOd4Z+jkAlKUhJO6t6nv4PhzXE1mUWbCUusOlbfRjKSCmDl2nU0NWWA3dmLgsY880peVSgl4DOoide7UkT51KVhN4XQ6eKH1uNiELDgmDEx4TFOUHl/J2rv4BRlXtLxVph121jbCsOtUBhwozJbAJ+KSqZ5HXl3Uqwv0YZwfZXjySptu3bzgDkYH40ONYdcddvGRxFdJRop1zOkdKSI179AJ8qYewSer2S8efcYdSQpPSDIgADTu3EDyo+3jJKMpbbPv4Cp3aQVYteJxDg66u0JUhDtuVJHcJipeFtLS2hi4at8hZSoJZYhA5RmJhXoKD2sDYNsllWPPpZMpLSnUwlOsaAxMgetM22H2suJcxi7bS250TfxsSiCZ3209SKPto4OMZd74YevK2i/4bafbusWtloSMIbcWlIXsDOqR+rG/wDGmuNEXCbC0FqkDDExnDew+bP6v4/RVR7Jw5YSk4y8GypIc6R+NCmVEa66kDzmkXtlh7Nl8RiTzqgrKlkvyAkc47q3jprrKaf+fu5GMscSE3OvZG/4V7qWzon1pLQVrqR/ClfJ3Nemadj1WYAaDf8AGjv4IFlPFLiTpmtF/YU0BqEoBnmKM/gqMcXNJzEZ2HE6Hwn8KHwZ6vsZq2Ikdcc1HL7hXU3iDbIvHBlRy5DuFdWRwHzy3hWIFIIw+8Ij/Zl/lTicKxD/AHbef0df5Vq7CHOiR2x7ojTwp7KsCQrWuHq/U/0X5PR68DOmrBdngDt2809a3TQWpKykpUQORBGo86EbdhyO0BW241iVzhlgi2vcOt7pl0dI0VKA08RB/ChN/FDfNFlHDoZSd1NLbB9ctVp6sk/XHc0etGcV2oCA2sbimHlAOdGpOqtd9qMfZyEjN7Jdd/VVdhP3JqLbcJrxXELi4W2bRpOXo2ekzETymD3VutaPgzlNAc4w4TKSuPBRpHVn40U59c0bXOFN2Vx1NvDVvFCRmc61lzE+aaW3hIUJ9lq8uuf3KXVj4M3L5Abqr3zl+Wc171R06Eq+lZo69ka6YQ5/TBH/AI1xwkyP/qFH+ef3aOrAV/IC9Td7zH7Rr3qS45+tHRwvQRg6pBG92IOtcMKWRCsGQP56fyp9WIZfIC9QV837a4WCvm0deyl7eyWo8btVK9mEHTCmI/5pX50dWHgWQDJsCPk1Kt7YNqSrKPDTQ0cMOP2YSG8CwxRT8p2Fn1NWQNxxWyGcVt2GkWiszYtxl94GdvLahaseyKU6AJKT3p+rSoMRI9KOVcOYMy50byHpAB/SmljAcAAktukf8VX51L+sinWLNM4gJBjcegoj+DxBVxhhoU4pCc61EogbIUfTSrj2JgBISlh0qOwDip++rTh3BsNtcYs7m1tlpcQs5FOOKjYg7k9/dTX1kHtT/BM2mmkF1+tJu1lKFkaQQjfQd9e09iCXOtrlwcvk+Ar2tjgBVr9E3t7o+6nhpzGlNsg9E3p8kc/CnRWJoQuNz0j1omDDdo2KzXE3Ft4uhlCiCptA375rR+LVBWK3IGyYTHkBWY4yuOJ0pHyS0PsFOtxJ7FwhsADMozHzqJuEmwlN1GaCUbnzqiYbS66ELcZZn5TpIH2A0T8OMtssOlq7tLlKljtWzvSAabE1rqYqNdyI5WUfFCEHEAInM4kefZNVwabSPdUP3jVpxQsJv28yArM/A1iDkOtV0pPhT0oqt0TqNpkU29v06UlKzoT758Kmm3Z6szKJ1Vz8qjGDeIHc0o/aKu7PD3L6zbU29bNZSqQ86EHUjbvq2oLklOTKtNsxMhB9TTwaaCYyCnLphy1uFsrU2op+U2rMk+RpCJ76pRjzQrkOOIt09GVITqgRPma9bFspQGQFM6wdY8Ks7bC3bthlxD1o2nLlh10JVoSdj50iwxM4Yt7oUMPOK7BJRmA8qj0VwV6r5LdvHMJyoQjCxkQISk5TqO+oeBrS9c37qUhCVuZgkcpKtKjXeMuYi23nabQhMwlpMA+NOcNqBNye8g/9yq5+nGKutzbNsXiMnEF92RJ286gP3i0IV0CELy+8qNE17xA+8jFUIQYaU0M0bnUzUm1wd5eFYpdXHxCrN0ZmCjmY/OuiHBjJ7kPBEKcu7e5dVmWuU7aAabD6KM+GsAvxiCr/AK2gWClqW2wsFZCp7RE6JEzpQjhKwE2UJg5z+NaJheIt2WFNFWZUuqRljbn+NTqRTlRenJpbD+I/5459H3Cury/Oa6WRsQD9grqQAszHQt7+6Pup1GqwCeYppkjoUfsj7qkW2lw2U69sffWJZR4+70mIXap0U8v7zWaY2f8AKp0/NcQPQCtBv1hxa1aDMomKznFnP8pLlyYy3G/kf7KoROGLoFsU3D2VzWQoaxRd8GrVq1g9wbQ5kruSST35U0A4qyzdtl9p4dMRChG8Hfejj4MOzwvm5quXCdPIfhQm3GmNqmMcaPoZumXFkgC5IkCfkEfjVArFWkkQ4uCQNUGpfwhurK7ZDaozXSyT5ChAIc6SCvPBBUIAgTE+pFXk4oirDRLT6sOexoBXUmAG1vQISVKAGm+5FWGN3DOHYfat3tmth1xsKSoqJ8ZjbXem+sAfBZidqEy45cNJbSCTmPSJ5fRUn4VnQpNnbJAUoIa1G4hvUetK2wqinexSzZbQv2iw4VfJbJJHnoKgN31xdXSmre/UZ1SEJB09PGhdbatCNp3ok4JtOsYm6hzVHV1KV+yN6MpUVSRe9Vedcs2X1PvJQwkuNpVkK+2rny5bUjjC3VblSmLR20yrQVEv5wRnSNp01MVNfZtW7xRWn4u3YQU67ds+HjTvGjttd4f1lp1Y6RCFCZAgPI5elPF9yc1dETBFKXYgqXmhRGpq84dVCnx/j3lUOYe+hFohKYSrMdJmfGrfh1zKp4TOm/7xoatIL3HeIFAYlbZhCSiM3jRpcNhdlxYO9aFH6iTWecV3i27m0CCmCdZ+mrzBsfccs8abuz0irpmcwUB2oj7hVQvgltWRLNAQ1bqHyXVf1q0nArZq8wVbbiR2lrAVlBKfEeNZmw5/J0eDx/x9taBgOM2ljhjibhwBaVkhE9pUxED18qc95BHgnXqejuFIBJyhI+wV1UN1xZZPvl1DL+VQBE5Ry866pooitCGW/wBkfdSypLY6RUwBOnKktfoW/wBkfdTd6cto6Sfk1iWD1wrVI5yKzZ91LvELrZzdu7I0PeqtAuXDnTl3mqBHCzIvBddZd6UO9JsImZ9K0skkI4dsG9f5QojaXAYMzO3hV/w8+1Y4CVuOLLTbj3aWrWAs86ghl9JB6YnWdUj86bxl3q3DToBAzEk5dACpc/jSGxq7xbCnX0ru7IryKMKVBkrBPNQ0IGmh9aZbucEdQcQZwtlakAIcTmGfozocySdBoRO3jQKtxTi1KVOcmTpuSdaW08pLpV0hBjMkmTKuX0+dRiZWHnWWFJbNlhdu223rmlQKlTIyjSTGvrTr13hxt0XV3bdG8h0qbU5Kg4Jgga+9KlT3eG1AfWA01nZeSVrzJVIUFx3HkRz013G27LL7iMvRhWYGSrNPp6UsPkLDnpMHUrqTVgDbfpmwTlKVjuk6pgQTPM609hV7ZWbly9Y4Q6haW3G7hbUqSpJhSkCZgjbnsaAVPFyEKVICYSFzAT3eU1LOL3TDnS5kLSIzoU32SeUjnrz32maMR5MPl4lha+gvHbV8OrGQBOU5R2tR4we81EvsQw6/Q81dNXS22/dWjspgHs5jrqVJ2j1oEQ88Vjo3lIVmkqSopJ8ZHOlLfdDxWsic06pAIJ8e/Slg+R5fAZpu8CTeoturkNrTq64uMuvIydTP2VMwq9skJdRh7aipJI/lK4VvPdH+DWdFZLhUpwAZsxWlPu+VTLfErpiUl9SkxGTbNBnca1VPyNyDm6uLLEXnTc2S1BkJcSWVg5QAT2iJ039aTZYjhtwHUM27gujI6NLiQTE6SYEnXkKCbjE15mU2pyIt3CpEKKjMczJ1Enw1qLb3JW+hsuNBOUMK7IylPiPKqSfkls0qyt2EpSFOrDmjhbJEyTy5Hy0qHxTfNWl8w6twqSu3WhGsAHNBOvPShq2xK2uS+l0hlGUloBwpzKmOQmTrpBo5w3H12+CtvPptHVCVZnkJGYabFQ8z4+ZocnHfkFuCruLsqXmTfFMgSAY1jXnvNdVjdccsLuFlvC7LJMJJZBJA0nQc966n1H4Lo0BoDom/2R91RsWITYOkb6feK8avWuhR2h7o51Bx28QMPX2kiSBJqEnZo+AeuXT0ggwdd6daegDNv4UNYhi2V9PQpK43I2rxOP5RJaXMd1a4mYUKeTFVXEqlu4IlKVaaEp79apV8SHtQyr6DTeI44zdYd0GRQcCRB7jH8aHEHwUaQD3TvXAcxM+O1I6UOK1PbHcd65TkAmSkjvH4VJlQvMJlR33lOh351zSy2JGZAUIECOz3UwXgoQDB5QdRSm7nMQDAMiDzoaCiQQnfccj30k5Se0IjnyrwuJE5oBjQgxSAtChmUtRy+9OvnSoB5B3AUVxsAranBlLRKs0K0E84j+01FS5MZTmnw+yvelUJbnTYBWsUxoWcsQo5iTzH4fTXE5YOkDx0pCNCk6AxpppTmaVFJBJOnhQA2oKV8YVAEdwiaWcilZVJKVmROkedc6gtkZklIKZSCI/jSICUoOonUHNv41SESrYKyqKsxDqciFoIEODtJnvGYD86KA5dIwNxy5UM7ZWkxAJPRnYgbbjc7edCLQC19nKpe0nUfbRfw+bV+5sbK4WksreX0rYPYhXIa+dKTLhG2CrjjTzinEHo0qJIQABlHdpXUd4hwtZovHE2ltboZEZEh4aCPKuqbReLNY9gpWwMljg+qAElVpJmNzrrVNc8F3jx7ScHIn3fZySn0NTGbu5yN/yh33B8s1LRc3B3fd+uadFWDauDcSSr/NcEI5xh6KgYpwri67ZTLOH4MrMO1ks0oJ8lR+VHRfej9K59Y1xfe/1rn1jTFaMhXwNjaBPsW1jwWnWoTvCWNSQrAECP1k/nW0l52D8av6xppx1w7rV61WTFsYmvhHE51wBI8ekT/wC1Nq4SxI//AISZ7+kSf61bI4tZUAVK9ahvLVlPaPrRkGKMk/8AieKf7hT9dI/rUyvhjEACTgLoH6gzfca1nOvTtK3HOkuuLkDOr1p5CxMddwotEpfwu4QY1lCxUVbNqgFJZWjnBURWxlxzUZ1etIPxmjnaH62tO14FRj6WLTZKnkfsr3867qNuuR1l3u94a1q11ZWhbE2rJ/6Y7qr76xswhEWjAnL/AKMU9hbmcDCU6dFe5SO+nEYc+mMlyypQMzmINF71nahtZFsyO1/qxTblpbACLdodrkgd1DSAHGOGsRu1pUMRskETkDt4U5Ad4kaVPZ4Q4iS6hdvcYdcKRogi8ZWBz2Ua8vvi1gN9kTsnTuqLmV84+tTRQa4ZgHE6nUKv7TC7pMkyEBa0zoYKNPWuveGsbYdC2AhsjVOa0jL3axQc24sEQtQ8jVg1imIMoys3902BsEPKH41DgWpFg9h3GIdUDdJPiSn8U11VwxTETJN/dEyf9Mr866niws//2Q=="/>
          <p:cNvSpPr>
            <a:spLocks noChangeAspect="1" noChangeArrowheads="1"/>
          </p:cNvSpPr>
          <p:nvPr/>
        </p:nvSpPr>
        <p:spPr bwMode="auto">
          <a:xfrm>
            <a:off x="63500" y="-136525"/>
            <a:ext cx="1552575" cy="11620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 name="AutoShape 8" descr="data:image/jpeg;base64,/9j/4AAQSkZJRgABAQAAAQABAAD/2wCEAAkGBwgHBgkIBwgKCgkLDRYPDQwMDRsUFRAWIB0iIiAdHx8kKDQsJCYxJx8fLT0tMTU3Ojo6Iys/RD84QzQ5OjcBCgoKDQwNGg8PGjclHyU3Nzc3Nzc3Nzc3Nzc3Nzc3Nzc3Nzc3Nzc3Nzc3Nzc3Nzc3Nzc3Nzc3Nzc3Nzc3Nzc3N//AABEIAHoAowMBIgACEQEDEQH/xAAcAAABBQEBAQAAAAAAAAAAAAAGAgMEBQcAAQj/xABNEAABAwIEAgcCCgUHDAMAAAABAgMRAAQFEiExBkETFCJRYXGRFTIHI0JSgZKhscHRM2JygvEkhJTC4eLwJjRDU1RVc3SDorLSFiVF/8QAGQEAAwEBAQAAAAAAAAAAAAAAAAECAwQF/8QAKBEAAgIBAwMDBAMAAAAAAAAAAAECERIDITETQVEiMmEEFJHwM1Kh/9oADAMBAAIRAxEAPwAIC0FI7CdvCkq6M/IFQ0BZSPjFbDmKcCVafGK9aSSPTwRa4PhTGJPONKBBSjMPWq7GMNas8RctRBCQDJG0ias8EF7bB6+tAX0Mwl5jmtB5pPeInxqFjlzb3mLrubVedDqEknuMREcjptUP3UaPR0+ndblacNbVrp6Un2Ug91T0TG9KUoJElVaJGD0IFd7JT3V4cHTyq3dauGcpuLa4ZSrZTrSkA+opAWI94etCSe6ZPRgVJwfx+yknBz3j0q5zj5w9a7On5w9aeJPQh5KM4OrlXhwdwcqvS6gD30j6alCyv1WfXOpvG2yZ+k0jL3wDNJpR5ZL0Y+QWOFOCk+zHO40WLw7EEWZvV2bibYJzlaikdnviZqEbhoIK0nMB3a041LhkvRiu4P8AsxzuNeezXO40YP4beMWKb11gG2IB6RtaViDz05eNRMzeXMZy/OymKFUuGLpLyDPs9z5ppPUHB8micLZ8T+6a7Mx3K+qaqh9Bgv1JwfJrhZr+bRPLPzD9U0TfB9YDEuJre2SwpduQo3AyQAgAwT9MU0vJM9GSVmYm0WD7tdX0xfcJ4Sm6WBbN8uXhXUenyc2/gwNA7I8hTgim0EQNtqcBHePWske0FHCiU9WfKVZXOk7PlH20I3YS7iVy4UAZnVaDbei/hlTZwy57QzIcKjB1Ggg/ZQUyokkq3O9QvczXU9kSSltHzRXFCMwCUCcwG3jSkz4V5BWvLmjUQRuDV9jCXAc8c2N1e2lsiztnH1BapSgTEiKVgOC2DWE2J9m2905cR1hx1KSUaGd94IiBrVWLLGO2RxK/KUgxmGpiYHf51GXhd9hVtcm34jeSgSpSEKAKzpsP3q8rCXT6Sn3+SKeV0WmH4VY2uK4oWsPtHrdp1tOd4Z+jkAlKUhJO6t6nv4PhzXE1mUWbCUusOlbfRjKSCmDl2nU0NWWA3dmLgsY880peVSgl4DOoide7UkT51KVhN4XQ6eKH1uNiELDgmDEx4TFOUHl/J2rv4BRlXtLxVph121jbCsOtUBhwozJbAJ+KSqZ5HXl3Uqwv0YZwfZXjySptu3bzgDkYH40ONYdcddvGRxFdJRop1zOkdKSI179AJ8qYewSer2S8efcYdSQpPSDIgADTu3EDyo+3jJKMpbbPv4Cp3aQVYteJxDg66u0JUhDtuVJHcJipeFtLS2hi4at8hZSoJZYhA5RmJhXoKD2sDYNsllWPPpZMpLSnUwlOsaAxMgetM22H2suJcxi7bS250TfxsSiCZ3209SKPto4OMZd74YevK2i/4bafbusWtloSMIbcWlIXsDOqR+rG/wDGmuNEXCbC0FqkDDExnDew+bP6v4/RVR7Jw5YSk4y8GypIc6R+NCmVEa66kDzmkXtlh7Nl8RiTzqgrKlkvyAkc47q3jprrKaf+fu5GMscSE3OvZG/4V7qWzon1pLQVrqR/ClfJ3Nemadj1WYAaDf8AGjv4IFlPFLiTpmtF/YU0BqEoBnmKM/gqMcXNJzEZ2HE6Hwn8KHwZ6vsZq2Ikdcc1HL7hXU3iDbIvHBlRy5DuFdWRwHzy3hWIFIIw+8Ij/Zl/lTicKxD/AHbef0df5Vq7CHOiR2x7ojTwp7KsCQrWuHq/U/0X5PR68DOmrBdngDt2809a3TQWpKykpUQORBGo86EbdhyO0BW241iVzhlgi2vcOt7pl0dI0VKA08RB/ChN/FDfNFlHDoZSd1NLbB9ctVp6sk/XHc0etGcV2oCA2sbimHlAOdGpOqtd9qMfZyEjN7Jdd/VVdhP3JqLbcJrxXELi4W2bRpOXo2ekzETymD3VutaPgzlNAc4w4TKSuPBRpHVn40U59c0bXOFN2Vx1NvDVvFCRmc61lzE+aaW3hIUJ9lq8uuf3KXVj4M3L5Abqr3zl+Wc171R06Eq+lZo69ka6YQ5/TBH/AI1xwkyP/qFH+ef3aOrAV/IC9Td7zH7Rr3qS45+tHRwvQRg6pBG92IOtcMKWRCsGQP56fyp9WIZfIC9QV837a4WCvm0deyl7eyWo8btVK9mEHTCmI/5pX50dWHgWQDJsCPk1Kt7YNqSrKPDTQ0cMOP2YSG8CwxRT8p2Fn1NWQNxxWyGcVt2GkWiszYtxl94GdvLahaseyKU6AJKT3p+rSoMRI9KOVcOYMy50byHpAB/SmljAcAAktukf8VX51L+sinWLNM4gJBjcegoj+DxBVxhhoU4pCc61EogbIUfTSrj2JgBISlh0qOwDip++rTh3BsNtcYs7m1tlpcQs5FOOKjYg7k9/dTX1kHtT/BM2mmkF1+tJu1lKFkaQQjfQd9e09iCXOtrlwcvk+Ar2tjgBVr9E3t7o+6nhpzGlNsg9E3p8kc/CnRWJoQuNz0j1omDDdo2KzXE3Ft4uhlCiCptA375rR+LVBWK3IGyYTHkBWY4yuOJ0pHyS0PsFOtxJ7FwhsADMozHzqJuEmwlN1GaCUbnzqiYbS66ELcZZn5TpIH2A0T8OMtssOlq7tLlKljtWzvSAabE1rqYqNdyI5WUfFCEHEAInM4kefZNVwabSPdUP3jVpxQsJv28yArM/A1iDkOtV0pPhT0oqt0TqNpkU29v06UlKzoT758Kmm3Z6szKJ1Vz8qjGDeIHc0o/aKu7PD3L6zbU29bNZSqQ86EHUjbvq2oLklOTKtNsxMhB9TTwaaCYyCnLphy1uFsrU2op+U2rMk+RpCJ76pRjzQrkOOIt09GVITqgRPma9bFspQGQFM6wdY8Ks7bC3bthlxD1o2nLlh10JVoSdj50iwxM4Yt7oUMPOK7BJRmA8qj0VwV6r5LdvHMJyoQjCxkQISk5TqO+oeBrS9c37qUhCVuZgkcpKtKjXeMuYi23nabQhMwlpMA+NOcNqBNye8g/9yq5+nGKutzbNsXiMnEF92RJ286gP3i0IV0CELy+8qNE17xA+8jFUIQYaU0M0bnUzUm1wd5eFYpdXHxCrN0ZmCjmY/OuiHBjJ7kPBEKcu7e5dVmWuU7aAabD6KM+GsAvxiCr/AK2gWClqW2wsFZCp7RE6JEzpQjhKwE2UJg5z+NaJheIt2WFNFWZUuqRljbn+NTqRTlRenJpbD+I/5459H3Cury/Oa6WRsQD9grqQAszHQt7+6Pup1GqwCeYppkjoUfsj7qkW2lw2U69sffWJZR4+70mIXap0U8v7zWaY2f8AKp0/NcQPQCtBv1hxa1aDMomKznFnP8pLlyYy3G/kf7KoROGLoFsU3D2VzWQoaxRd8GrVq1g9wbQ5kruSST35U0A4qyzdtl9p4dMRChG8Hfejj4MOzwvm5quXCdPIfhQm3GmNqmMcaPoZumXFkgC5IkCfkEfjVArFWkkQ4uCQNUGpfwhurK7ZDaozXSyT5ChAIc6SCvPBBUIAgTE+pFXk4oirDRLT6sOexoBXUmAG1vQISVKAGm+5FWGN3DOHYfat3tmth1xsKSoqJ8ZjbXem+sAfBZidqEy45cNJbSCTmPSJ5fRUn4VnQpNnbJAUoIa1G4hvUetK2wqinexSzZbQv2iw4VfJbJJHnoKgN31xdXSmre/UZ1SEJB09PGhdbatCNp3ok4JtOsYm6hzVHV1KV+yN6MpUVSRe9Vedcs2X1PvJQwkuNpVkK+2rny5bUjjC3VblSmLR20yrQVEv5wRnSNp01MVNfZtW7xRWn4u3YQU67ds+HjTvGjttd4f1lp1Y6RCFCZAgPI5elPF9yc1dETBFKXYgqXmhRGpq84dVCnx/j3lUOYe+hFohKYSrMdJmfGrfh1zKp4TOm/7xoatIL3HeIFAYlbZhCSiM3jRpcNhdlxYO9aFH6iTWecV3i27m0CCmCdZ+mrzBsfccs8abuz0irpmcwUB2oj7hVQvgltWRLNAQ1bqHyXVf1q0nArZq8wVbbiR2lrAVlBKfEeNZmw5/J0eDx/x9taBgOM2ljhjibhwBaVkhE9pUxED18qc95BHgnXqejuFIBJyhI+wV1UN1xZZPvl1DL+VQBE5Ry866pooitCGW/wBkfdSypLY6RUwBOnKktfoW/wBkfdTd6cto6Sfk1iWD1wrVI5yKzZ91LvELrZzdu7I0PeqtAuXDnTl3mqBHCzIvBddZd6UO9JsImZ9K0skkI4dsG9f5QojaXAYMzO3hV/w8+1Y4CVuOLLTbj3aWrWAs86ghl9JB6YnWdUj86bxl3q3DToBAzEk5dACpc/jSGxq7xbCnX0ru7IryKMKVBkrBPNQ0IGmh9aZbucEdQcQZwtlakAIcTmGfozocySdBoRO3jQKtxTi1KVOcmTpuSdaW08pLpV0hBjMkmTKuX0+dRiZWHnWWFJbNlhdu223rmlQKlTIyjSTGvrTr13hxt0XV3bdG8h0qbU5Kg4Jgga+9KlT3eG1AfWA01nZeSVrzJVIUFx3HkRz013G27LL7iMvRhWYGSrNPp6UsPkLDnpMHUrqTVgDbfpmwTlKVjuk6pgQTPM609hV7ZWbly9Y4Q6haW3G7hbUqSpJhSkCZgjbnsaAVPFyEKVICYSFzAT3eU1LOL3TDnS5kLSIzoU32SeUjnrz32maMR5MPl4lha+gvHbV8OrGQBOU5R2tR4we81EvsQw6/Q81dNXS22/dWjspgHs5jrqVJ2j1oEQ88Vjo3lIVmkqSopJ8ZHOlLfdDxWsic06pAIJ8e/Slg+R5fAZpu8CTeoturkNrTq64uMuvIydTP2VMwq9skJdRh7aipJI/lK4VvPdH+DWdFZLhUpwAZsxWlPu+VTLfErpiUl9SkxGTbNBnca1VPyNyDm6uLLEXnTc2S1BkJcSWVg5QAT2iJ039aTZYjhtwHUM27gujI6NLiQTE6SYEnXkKCbjE15mU2pyIt3CpEKKjMczJ1Enw1qLb3JW+hsuNBOUMK7IylPiPKqSfkls0qyt2EpSFOrDmjhbJEyTy5Hy0qHxTfNWl8w6twqSu3WhGsAHNBOvPShq2xK2uS+l0hlGUloBwpzKmOQmTrpBo5w3H12+CtvPptHVCVZnkJGYabFQ8z4+ZocnHfkFuCruLsqXmTfFMgSAY1jXnvNdVjdccsLuFlvC7LJMJJZBJA0nQc966n1H4Lo0BoDom/2R91RsWITYOkb6feK8avWuhR2h7o51Bx28QMPX2kiSBJqEnZo+AeuXT0ggwdd6daegDNv4UNYhi2V9PQpK43I2rxOP5RJaXMd1a4mYUKeTFVXEqlu4IlKVaaEp79apV8SHtQyr6DTeI44zdYd0GRQcCRB7jH8aHEHwUaQD3TvXAcxM+O1I6UOK1PbHcd65TkAmSkjvH4VJlQvMJlR33lOh351zSy2JGZAUIECOz3UwXgoQDB5QdRSm7nMQDAMiDzoaCiQQnfccj30k5Se0IjnyrwuJE5oBjQgxSAtChmUtRy+9OvnSoB5B3AUVxsAranBlLRKs0K0E84j+01FS5MZTmnw+yvelUJbnTYBWsUxoWcsQo5iTzH4fTXE5YOkDx0pCNCk6AxpppTmaVFJBJOnhQA2oKV8YVAEdwiaWcilZVJKVmROkedc6gtkZklIKZSCI/jSICUoOonUHNv41SESrYKyqKsxDqciFoIEODtJnvGYD86KA5dIwNxy5UM7ZWkxAJPRnYgbbjc7edCLQC19nKpe0nUfbRfw+bV+5sbK4WksreX0rYPYhXIa+dKTLhG2CrjjTzinEHo0qJIQABlHdpXUd4hwtZovHE2ltboZEZEh4aCPKuqbReLNY9gpWwMljg+qAElVpJmNzrrVNc8F3jx7ScHIn3fZySn0NTGbu5yN/yh33B8s1LRc3B3fd+uadFWDauDcSSr/NcEI5xh6KgYpwri67ZTLOH4MrMO1ks0oJ8lR+VHRfej9K59Y1xfe/1rn1jTFaMhXwNjaBPsW1jwWnWoTvCWNSQrAECP1k/nW0l52D8av6xppx1w7rV61WTFsYmvhHE51wBI8ekT/wC1Nq4SxI//AISZ7+kSf61bI4tZUAVK9ahvLVlPaPrRkGKMk/8AieKf7hT9dI/rUyvhjEACTgLoH6gzfca1nOvTtK3HOkuuLkDOr1p5CxMddwotEpfwu4QY1lCxUVbNqgFJZWjnBURWxlxzUZ1etIPxmjnaH62tO14FRj6WLTZKnkfsr3867qNuuR1l3u94a1q11ZWhbE2rJ/6Y7qr76xswhEWjAnL/AKMU9hbmcDCU6dFe5SO+nEYc+mMlyypQMzmINF71nahtZFsyO1/qxTblpbACLdodrkgd1DSAHGOGsRu1pUMRskETkDt4U5Ad4kaVPZ4Q4iS6hdvcYdcKRogi8ZWBz2Ua8vvi1gN9kTsnTuqLmV84+tTRQa4ZgHE6nUKv7TC7pMkyEBa0zoYKNPWuveGsbYdC2AhsjVOa0jL3axQc24sEQtQ8jVg1imIMoys3902BsEPKH41DgWpFg9h3GIdUDdJPiSn8U11VwxTETJN/dEyf9Mr866niws//2Q=="/>
          <p:cNvSpPr>
            <a:spLocks noChangeAspect="1" noChangeArrowheads="1"/>
          </p:cNvSpPr>
          <p:nvPr/>
        </p:nvSpPr>
        <p:spPr bwMode="auto">
          <a:xfrm>
            <a:off x="215900" y="15875"/>
            <a:ext cx="1552575" cy="11620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38036905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of CFH"/>
          <p:cNvPicPr>
            <a:picLocks noChangeAspect="1" noChangeArrowheads="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420090" cy="142009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p:txBody>
          <a:bodyPr/>
          <a:lstStyle/>
          <a:p>
            <a:fld id="{4FD5D703-935A-4BBB-8786-1143CB5F6501}" type="slidenum">
              <a:rPr lang="en-US" smtClean="0"/>
              <a:t>6</a:t>
            </a:fld>
            <a:endParaRPr lang="en-US" dirty="0"/>
          </a:p>
        </p:txBody>
      </p:sp>
      <p:sp>
        <p:nvSpPr>
          <p:cNvPr id="8" name="TextBox 7"/>
          <p:cNvSpPr txBox="1"/>
          <p:nvPr/>
        </p:nvSpPr>
        <p:spPr>
          <a:xfrm>
            <a:off x="0" y="933087"/>
            <a:ext cx="9144000" cy="461665"/>
          </a:xfrm>
          <a:prstGeom prst="rect">
            <a:avLst/>
          </a:prstGeom>
          <a:noFill/>
        </p:spPr>
        <p:txBody>
          <a:bodyPr wrap="square" rtlCol="0">
            <a:spAutoFit/>
          </a:bodyPr>
          <a:lstStyle/>
          <a:p>
            <a:pPr algn="ctr"/>
            <a:r>
              <a:rPr lang="en-US" sz="2400" b="1" dirty="0" smtClean="0"/>
              <a:t>The Title Loan Industry’s Largest Operators</a:t>
            </a:r>
            <a:endParaRPr lang="en-US" sz="2400" b="1" dirty="0"/>
          </a:p>
        </p:txBody>
      </p:sp>
      <p:pic>
        <p:nvPicPr>
          <p:cNvPr id="2050" name="Picture 2" descr="http://upload.wikimedia.org/wikipedia/en/thumb/0/00/TitleMaxSavannah2.jpeg/220px-TitleMaxSavannah2.jpe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901" y="2209800"/>
            <a:ext cx="4356100" cy="2667000"/>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data:image/jpeg;base64,/9j/4AAQSkZJRgABAQAAAQABAAD/2wCEAAkGBwgHBgkIBwgKCgkLDRYPDQwMDRsUFRAWIB0iIiAdHx8kKDQsJCYxJx8fLT0tMTU3Ojo6Iys/RD84QzQ5OjcBCgoKDQwNGg8PGjclHyU3Nzc3Nzc3Nzc3Nzc3Nzc3Nzc3Nzc3Nzc3Nzc3Nzc3Nzc3Nzc3Nzc3Nzc3Nzc3Nzc3N//AABEIAHoAowMBIgACEQEDEQH/xAAcAAABBQEBAQAAAAAAAAAAAAAGAgMEBQcAAQj/xABNEAABAwIEAgcCCgUHDAMAAAABAgMRAAQFEiExBkETFCJRYXGRFTIHI0JSgZKhscHRM2JygvEkhJTC4eLwJjRDU1RVc3SDorLSFiVF/8QAGQEAAwEBAQAAAAAAAAAAAAAAAAECAwQF/8QAKBEAAgIBAwMDBAMAAAAAAAAAAAECERIDITETQVEiMmEEFJHwM1Kh/9oADAMBAAIRAxEAPwAIC0FI7CdvCkq6M/IFQ0BZSPjFbDmKcCVafGK9aSSPTwRa4PhTGJPONKBBSjMPWq7GMNas8RctRBCQDJG0ias8EF7bB6+tAX0Mwl5jmtB5pPeInxqFjlzb3mLrubVedDqEknuMREcjptUP3UaPR0+ndblacNbVrp6Un2Ug91T0TG9KUoJElVaJGD0IFd7JT3V4cHTyq3dauGcpuLa4ZSrZTrSkA+opAWI94etCSe6ZPRgVJwfx+yknBz3j0q5zj5w9a7On5w9aeJPQh5KM4OrlXhwdwcqvS6gD30j6alCyv1WfXOpvG2yZ+k0jL3wDNJpR5ZL0Y+QWOFOCk+zHO40WLw7EEWZvV2bibYJzlaikdnviZqEbhoIK0nMB3a041LhkvRiu4P8AsxzuNeezXO40YP4beMWKb11gG2IB6RtaViDz05eNRMzeXMZy/OymKFUuGLpLyDPs9z5ppPUHB8micLZ8T+6a7Mx3K+qaqh9Bgv1JwfJrhZr+bRPLPzD9U0TfB9YDEuJre2SwpduQo3AyQAgAwT9MU0vJM9GSVmYm0WD7tdX0xfcJ4Sm6WBbN8uXhXUenyc2/gwNA7I8hTgim0EQNtqcBHePWske0FHCiU9WfKVZXOk7PlH20I3YS7iVy4UAZnVaDbei/hlTZwy57QzIcKjB1Ggg/ZQUyokkq3O9QvczXU9kSSltHzRXFCMwCUCcwG3jSkz4V5BWvLmjUQRuDV9jCXAc8c2N1e2lsiztnH1BapSgTEiKVgOC2DWE2J9m2905cR1hx1KSUaGd94IiBrVWLLGO2RxK/KUgxmGpiYHf51GXhd9hVtcm34jeSgSpSEKAKzpsP3q8rCXT6Sn3+SKeV0WmH4VY2uK4oWsPtHrdp1tOd4Z+jkAlKUhJO6t6nv4PhzXE1mUWbCUusOlbfRjKSCmDl2nU0NWWA3dmLgsY880peVSgl4DOoide7UkT51KVhN4XQ6eKH1uNiELDgmDEx4TFOUHl/J2rv4BRlXtLxVph121jbCsOtUBhwozJbAJ+KSqZ5HXl3Uqwv0YZwfZXjySptu3bzgDkYH40ONYdcddvGRxFdJRop1zOkdKSI179AJ8qYewSer2S8efcYdSQpPSDIgADTu3EDyo+3jJKMpbbPv4Cp3aQVYteJxDg66u0JUhDtuVJHcJipeFtLS2hi4at8hZSoJZYhA5RmJhXoKD2sDYNsllWPPpZMpLSnUwlOsaAxMgetM22H2suJcxi7bS250TfxsSiCZ3209SKPto4OMZd74YevK2i/4bafbusWtloSMIbcWlIXsDOqR+rG/wDGmuNEXCbC0FqkDDExnDew+bP6v4/RVR7Jw5YSk4y8GypIc6R+NCmVEa66kDzmkXtlh7Nl8RiTzqgrKlkvyAkc47q3jprrKaf+fu5GMscSE3OvZG/4V7qWzon1pLQVrqR/ClfJ3Nemadj1WYAaDf8AGjv4IFlPFLiTpmtF/YU0BqEoBnmKM/gqMcXNJzEZ2HE6Hwn8KHwZ6vsZq2Ikdcc1HL7hXU3iDbIvHBlRy5DuFdWRwHzy3hWIFIIw+8Ij/Zl/lTicKxD/AHbef0df5Vq7CHOiR2x7ojTwp7KsCQrWuHq/U/0X5PR68DOmrBdngDt2809a3TQWpKykpUQORBGo86EbdhyO0BW241iVzhlgi2vcOt7pl0dI0VKA08RB/ChN/FDfNFlHDoZSd1NLbB9ctVp6sk/XHc0etGcV2oCA2sbimHlAOdGpOqtd9qMfZyEjN7Jdd/VVdhP3JqLbcJrxXELi4W2bRpOXo2ekzETymD3VutaPgzlNAc4w4TKSuPBRpHVn40U59c0bXOFN2Vx1NvDVvFCRmc61lzE+aaW3hIUJ9lq8uuf3KXVj4M3L5Abqr3zl+Wc171R06Eq+lZo69ka6YQ5/TBH/AI1xwkyP/qFH+ef3aOrAV/IC9Td7zH7Rr3qS45+tHRwvQRg6pBG92IOtcMKWRCsGQP56fyp9WIZfIC9QV837a4WCvm0deyl7eyWo8btVK9mEHTCmI/5pX50dWHgWQDJsCPk1Kt7YNqSrKPDTQ0cMOP2YSG8CwxRT8p2Fn1NWQNxxWyGcVt2GkWiszYtxl94GdvLahaseyKU6AJKT3p+rSoMRI9KOVcOYMy50byHpAB/SmljAcAAktukf8VX51L+sinWLNM4gJBjcegoj+DxBVxhhoU4pCc61EogbIUfTSrj2JgBISlh0qOwDip++rTh3BsNtcYs7m1tlpcQs5FOOKjYg7k9/dTX1kHtT/BM2mmkF1+tJu1lKFkaQQjfQd9e09iCXOtrlwcvk+Ar2tjgBVr9E3t7o+6nhpzGlNsg9E3p8kc/CnRWJoQuNz0j1omDDdo2KzXE3Ft4uhlCiCptA375rR+LVBWK3IGyYTHkBWY4yuOJ0pHyS0PsFOtxJ7FwhsADMozHzqJuEmwlN1GaCUbnzqiYbS66ELcZZn5TpIH2A0T8OMtssOlq7tLlKljtWzvSAabE1rqYqNdyI5WUfFCEHEAInM4kefZNVwabSPdUP3jVpxQsJv28yArM/A1iDkOtV0pPhT0oqt0TqNpkU29v06UlKzoT758Kmm3Z6szKJ1Vz8qjGDeIHc0o/aKu7PD3L6zbU29bNZSqQ86EHUjbvq2oLklOTKtNsxMhB9TTwaaCYyCnLphy1uFsrU2op+U2rMk+RpCJ76pRjzQrkOOIt09GVITqgRPma9bFspQGQFM6wdY8Ks7bC3bthlxD1o2nLlh10JVoSdj50iwxM4Yt7oUMPOK7BJRmA8qj0VwV6r5LdvHMJyoQjCxkQISk5TqO+oeBrS9c37qUhCVuZgkcpKtKjXeMuYi23nabQhMwlpMA+NOcNqBNye8g/9yq5+nGKutzbNsXiMnEF92RJ286gP3i0IV0CELy+8qNE17xA+8jFUIQYaU0M0bnUzUm1wd5eFYpdXHxCrN0ZmCjmY/OuiHBjJ7kPBEKcu7e5dVmWuU7aAabD6KM+GsAvxiCr/AK2gWClqW2wsFZCp7RE6JEzpQjhKwE2UJg5z+NaJheIt2WFNFWZUuqRljbn+NTqRTlRenJpbD+I/5459H3Cury/Oa6WRsQD9grqQAszHQt7+6Pup1GqwCeYppkjoUfsj7qkW2lw2U69sffWJZR4+70mIXap0U8v7zWaY2f8AKp0/NcQPQCtBv1hxa1aDMomKznFnP8pLlyYy3G/kf7KoROGLoFsU3D2VzWQoaxRd8GrVq1g9wbQ5kruSST35U0A4qyzdtl9p4dMRChG8Hfejj4MOzwvm5quXCdPIfhQm3GmNqmMcaPoZumXFkgC5IkCfkEfjVArFWkkQ4uCQNUGpfwhurK7ZDaozXSyT5ChAIc6SCvPBBUIAgTE+pFXk4oirDRLT6sOexoBXUmAG1vQISVKAGm+5FWGN3DOHYfat3tmth1xsKSoqJ8ZjbXem+sAfBZidqEy45cNJbSCTmPSJ5fRUn4VnQpNnbJAUoIa1G4hvUetK2wqinexSzZbQv2iw4VfJbJJHnoKgN31xdXSmre/UZ1SEJB09PGhdbatCNp3ok4JtOsYm6hzVHV1KV+yN6MpUVSRe9Vedcs2X1PvJQwkuNpVkK+2rny5bUjjC3VblSmLR20yrQVEv5wRnSNp01MVNfZtW7xRWn4u3YQU67ds+HjTvGjttd4f1lp1Y6RCFCZAgPI5elPF9yc1dETBFKXYgqXmhRGpq84dVCnx/j3lUOYe+hFohKYSrMdJmfGrfh1zKp4TOm/7xoatIL3HeIFAYlbZhCSiM3jRpcNhdlxYO9aFH6iTWecV3i27m0CCmCdZ+mrzBsfccs8abuz0irpmcwUB2oj7hVQvgltWRLNAQ1bqHyXVf1q0nArZq8wVbbiR2lrAVlBKfEeNZmw5/J0eDx/x9taBgOM2ljhjibhwBaVkhE9pUxED18qc95BHgnXqejuFIBJyhI+wV1UN1xZZPvl1DL+VQBE5Ry866pooitCGW/wBkfdSypLY6RUwBOnKktfoW/wBkfdTd6cto6Sfk1iWD1wrVI5yKzZ91LvELrZzdu7I0PeqtAuXDnTl3mqBHCzIvBddZd6UO9JsImZ9K0skkI4dsG9f5QojaXAYMzO3hV/w8+1Y4CVuOLLTbj3aWrWAs86ghl9JB6YnWdUj86bxl3q3DToBAzEk5dACpc/jSGxq7xbCnX0ru7IryKMKVBkrBPNQ0IGmh9aZbucEdQcQZwtlakAIcTmGfozocySdBoRO3jQKtxTi1KVOcmTpuSdaW08pLpV0hBjMkmTKuX0+dRiZWHnWWFJbNlhdu223rmlQKlTIyjSTGvrTr13hxt0XV3bdG8h0qbU5Kg4Jgga+9KlT3eG1AfWA01nZeSVrzJVIUFx3HkRz013G27LL7iMvRhWYGSrNPp6UsPkLDnpMHUrqTVgDbfpmwTlKVjuk6pgQTPM609hV7ZWbly9Y4Q6haW3G7hbUqSpJhSkCZgjbnsaAVPFyEKVICYSFzAT3eU1LOL3TDnS5kLSIzoU32SeUjnrz32maMR5MPl4lha+gvHbV8OrGQBOU5R2tR4we81EvsQw6/Q81dNXS22/dWjspgHs5jrqVJ2j1oEQ88Vjo3lIVmkqSopJ8ZHOlLfdDxWsic06pAIJ8e/Slg+R5fAZpu8CTeoturkNrTq64uMuvIydTP2VMwq9skJdRh7aipJI/lK4VvPdH+DWdFZLhUpwAZsxWlPu+VTLfErpiUl9SkxGTbNBnca1VPyNyDm6uLLEXnTc2S1BkJcSWVg5QAT2iJ039aTZYjhtwHUM27gujI6NLiQTE6SYEnXkKCbjE15mU2pyIt3CpEKKjMczJ1Enw1qLb3JW+hsuNBOUMK7IylPiPKqSfkls0qyt2EpSFOrDmjhbJEyTy5Hy0qHxTfNWl8w6twqSu3WhGsAHNBOvPShq2xK2uS+l0hlGUloBwpzKmOQmTrpBo5w3H12+CtvPptHVCVZnkJGYabFQ8z4+ZocnHfkFuCruLsqXmTfFMgSAY1jXnvNdVjdccsLuFlvC7LJMJJZBJA0nQc966n1H4Lo0BoDom/2R91RsWITYOkb6feK8avWuhR2h7o51Bx28QMPX2kiSBJqEnZo+AeuXT0ggwdd6daegDNv4UNYhi2V9PQpK43I2rxOP5RJaXMd1a4mYUKeTFVXEqlu4IlKVaaEp79apV8SHtQyr6DTeI44zdYd0GRQcCRB7jH8aHEHwUaQD3TvXAcxM+O1I6UOK1PbHcd65TkAmSkjvH4VJlQvMJlR33lOh351zSy2JGZAUIECOz3UwXgoQDB5QdRSm7nMQDAMiDzoaCiQQnfccj30k5Se0IjnyrwuJE5oBjQgxSAtChmUtRy+9OvnSoB5B3AUVxsAranBlLRKs0K0E84j+01FS5MZTmnw+yvelUJbnTYBWsUxoWcsQo5iTzH4fTXE5YOkDx0pCNCk6AxpppTmaVFJBJOnhQA2oKV8YVAEdwiaWcilZVJKVmROkedc6gtkZklIKZSCI/jSICUoOonUHNv41SESrYKyqKsxDqciFoIEODtJnvGYD86KA5dIwNxy5UM7ZWkxAJPRnYgbbjc7edCLQC19nKpe0nUfbRfw+bV+5sbK4WksreX0rYPYhXIa+dKTLhG2CrjjTzinEHo0qJIQABlHdpXUd4hwtZovHE2ltboZEZEh4aCPKuqbReLNY9gpWwMljg+qAElVpJmNzrrVNc8F3jx7ScHIn3fZySn0NTGbu5yN/yh33B8s1LRc3B3fd+uadFWDauDcSSr/NcEI5xh6KgYpwri67ZTLOH4MrMO1ks0oJ8lR+VHRfej9K59Y1xfe/1rn1jTFaMhXwNjaBPsW1jwWnWoTvCWNSQrAECP1k/nW0l52D8av6xppx1w7rV61WTFsYmvhHE51wBI8ekT/wC1Nq4SxI//AISZ7+kSf61bI4tZUAVK9ahvLVlPaPrRkGKMk/8AieKf7hT9dI/rUyvhjEACTgLoH6gzfca1nOvTtK3HOkuuLkDOr1p5CxMddwotEpfwu4QY1lCxUVbNqgFJZWjnBURWxlxzUZ1etIPxmjnaH62tO14FRj6WLTZKnkfsr3867qNuuR1l3u94a1q11ZWhbE2rJ/6Y7qr76xswhEWjAnL/AKMU9hbmcDCU6dFe5SO+nEYc+mMlyypQMzmINF71nahtZFsyO1/qxTblpbACLdodrkgd1DSAHGOGsRu1pUMRskETkDt4U5Ad4kaVPZ4Q4iS6hdvcYdcKRogi8ZWBz2Ua8vvi1gN9kTsnTuqLmV84+tTRQa4ZgHE6nUKv7TC7pMkyEBa0zoYKNPWuveGsbYdC2AhsjVOa0jL3axQc24sEQtQ8jVg1imIMoys3902BsEPKH41DgWpFg9h3GIdUDdJPiSn8U11VwxTETJN/dEyf9Mr866niws//2Q=="/>
          <p:cNvSpPr>
            <a:spLocks noChangeAspect="1" noChangeArrowheads="1"/>
          </p:cNvSpPr>
          <p:nvPr/>
        </p:nvSpPr>
        <p:spPr bwMode="auto">
          <a:xfrm>
            <a:off x="63500" y="-136525"/>
            <a:ext cx="1552575" cy="11620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 name="AutoShape 8" descr="data:image/jpeg;base64,/9j/4AAQSkZJRgABAQAAAQABAAD/2wCEAAkGBwgHBgkIBwgKCgkLDRYPDQwMDRsUFRAWIB0iIiAdHx8kKDQsJCYxJx8fLT0tMTU3Ojo6Iys/RD84QzQ5OjcBCgoKDQwNGg8PGjclHyU3Nzc3Nzc3Nzc3Nzc3Nzc3Nzc3Nzc3Nzc3Nzc3Nzc3Nzc3Nzc3Nzc3Nzc3Nzc3Nzc3N//AABEIAHoAowMBIgACEQEDEQH/xAAcAAABBQEBAQAAAAAAAAAAAAAGAgMEBQcAAQj/xABNEAABAwIEAgcCCgUHDAMAAAABAgMRAAQFEiExBkETFCJRYXGRFTIHI0JSgZKhscHRM2JygvEkhJTC4eLwJjRDU1RVc3SDorLSFiVF/8QAGQEAAwEBAQAAAAAAAAAAAAAAAAECAwQF/8QAKBEAAgIBAwMDBAMAAAAAAAAAAAECERIDITETQVEiMmEEFJHwM1Kh/9oADAMBAAIRAxEAPwAIC0FI7CdvCkq6M/IFQ0BZSPjFbDmKcCVafGK9aSSPTwRa4PhTGJPONKBBSjMPWq7GMNas8RctRBCQDJG0ias8EF7bB6+tAX0Mwl5jmtB5pPeInxqFjlzb3mLrubVedDqEknuMREcjptUP3UaPR0+ndblacNbVrp6Un2Ug91T0TG9KUoJElVaJGD0IFd7JT3V4cHTyq3dauGcpuLa4ZSrZTrSkA+opAWI94etCSe6ZPRgVJwfx+yknBz3j0q5zj5w9a7On5w9aeJPQh5KM4OrlXhwdwcqvS6gD30j6alCyv1WfXOpvG2yZ+k0jL3wDNJpR5ZL0Y+QWOFOCk+zHO40WLw7EEWZvV2bibYJzlaikdnviZqEbhoIK0nMB3a041LhkvRiu4P8AsxzuNeezXO40YP4beMWKb11gG2IB6RtaViDz05eNRMzeXMZy/OymKFUuGLpLyDPs9z5ppPUHB8micLZ8T+6a7Mx3K+qaqh9Bgv1JwfJrhZr+bRPLPzD9U0TfB9YDEuJre2SwpduQo3AyQAgAwT9MU0vJM9GSVmYm0WD7tdX0xfcJ4Sm6WBbN8uXhXUenyc2/gwNA7I8hTgim0EQNtqcBHePWske0FHCiU9WfKVZXOk7PlH20I3YS7iVy4UAZnVaDbei/hlTZwy57QzIcKjB1Ggg/ZQUyokkq3O9QvczXU9kSSltHzRXFCMwCUCcwG3jSkz4V5BWvLmjUQRuDV9jCXAc8c2N1e2lsiztnH1BapSgTEiKVgOC2DWE2J9m2905cR1hx1KSUaGd94IiBrVWLLGO2RxK/KUgxmGpiYHf51GXhd9hVtcm34jeSgSpSEKAKzpsP3q8rCXT6Sn3+SKeV0WmH4VY2uK4oWsPtHrdp1tOd4Z+jkAlKUhJO6t6nv4PhzXE1mUWbCUusOlbfRjKSCmDl2nU0NWWA3dmLgsY880peVSgl4DOoide7UkT51KVhN4XQ6eKH1uNiELDgmDEx4TFOUHl/J2rv4BRlXtLxVph121jbCsOtUBhwozJbAJ+KSqZ5HXl3Uqwv0YZwfZXjySptu3bzgDkYH40ONYdcddvGRxFdJRop1zOkdKSI179AJ8qYewSer2S8efcYdSQpPSDIgADTu3EDyo+3jJKMpbbPv4Cp3aQVYteJxDg66u0JUhDtuVJHcJipeFtLS2hi4at8hZSoJZYhA5RmJhXoKD2sDYNsllWPPpZMpLSnUwlOsaAxMgetM22H2suJcxi7bS250TfxsSiCZ3209SKPto4OMZd74YevK2i/4bafbusWtloSMIbcWlIXsDOqR+rG/wDGmuNEXCbC0FqkDDExnDew+bP6v4/RVR7Jw5YSk4y8GypIc6R+NCmVEa66kDzmkXtlh7Nl8RiTzqgrKlkvyAkc47q3jprrKaf+fu5GMscSE3OvZG/4V7qWzon1pLQVrqR/ClfJ3Nemadj1WYAaDf8AGjv4IFlPFLiTpmtF/YU0BqEoBnmKM/gqMcXNJzEZ2HE6Hwn8KHwZ6vsZq2Ikdcc1HL7hXU3iDbIvHBlRy5DuFdWRwHzy3hWIFIIw+8Ij/Zl/lTicKxD/AHbef0df5Vq7CHOiR2x7ojTwp7KsCQrWuHq/U/0X5PR68DOmrBdngDt2809a3TQWpKykpUQORBGo86EbdhyO0BW241iVzhlgi2vcOt7pl0dI0VKA08RB/ChN/FDfNFlHDoZSd1NLbB9ctVp6sk/XHc0etGcV2oCA2sbimHlAOdGpOqtd9qMfZyEjN7Jdd/VVdhP3JqLbcJrxXELi4W2bRpOXo2ekzETymD3VutaPgzlNAc4w4TKSuPBRpHVn40U59c0bXOFN2Vx1NvDVvFCRmc61lzE+aaW3hIUJ9lq8uuf3KXVj4M3L5Abqr3zl+Wc171R06Eq+lZo69ka6YQ5/TBH/AI1xwkyP/qFH+ef3aOrAV/IC9Td7zH7Rr3qS45+tHRwvQRg6pBG92IOtcMKWRCsGQP56fyp9WIZfIC9QV837a4WCvm0deyl7eyWo8btVK9mEHTCmI/5pX50dWHgWQDJsCPk1Kt7YNqSrKPDTQ0cMOP2YSG8CwxRT8p2Fn1NWQNxxWyGcVt2GkWiszYtxl94GdvLahaseyKU6AJKT3p+rSoMRI9KOVcOYMy50byHpAB/SmljAcAAktukf8VX51L+sinWLNM4gJBjcegoj+DxBVxhhoU4pCc61EogbIUfTSrj2JgBISlh0qOwDip++rTh3BsNtcYs7m1tlpcQs5FOOKjYg7k9/dTX1kHtT/BM2mmkF1+tJu1lKFkaQQjfQd9e09iCXOtrlwcvk+Ar2tjgBVr9E3t7o+6nhpzGlNsg9E3p8kc/CnRWJoQuNz0j1omDDdo2KzXE3Ft4uhlCiCptA375rR+LVBWK3IGyYTHkBWY4yuOJ0pHyS0PsFOtxJ7FwhsADMozHzqJuEmwlN1GaCUbnzqiYbS66ELcZZn5TpIH2A0T8OMtssOlq7tLlKljtWzvSAabE1rqYqNdyI5WUfFCEHEAInM4kefZNVwabSPdUP3jVpxQsJv28yArM/A1iDkOtV0pPhT0oqt0TqNpkU29v06UlKzoT758Kmm3Z6szKJ1Vz8qjGDeIHc0o/aKu7PD3L6zbU29bNZSqQ86EHUjbvq2oLklOTKtNsxMhB9TTwaaCYyCnLphy1uFsrU2op+U2rMk+RpCJ76pRjzQrkOOIt09GVITqgRPma9bFspQGQFM6wdY8Ks7bC3bthlxD1o2nLlh10JVoSdj50iwxM4Yt7oUMPOK7BJRmA8qj0VwV6r5LdvHMJyoQjCxkQISk5TqO+oeBrS9c37qUhCVuZgkcpKtKjXeMuYi23nabQhMwlpMA+NOcNqBNye8g/9yq5+nGKutzbNsXiMnEF92RJ286gP3i0IV0CELy+8qNE17xA+8jFUIQYaU0M0bnUzUm1wd5eFYpdXHxCrN0ZmCjmY/OuiHBjJ7kPBEKcu7e5dVmWuU7aAabD6KM+GsAvxiCr/AK2gWClqW2wsFZCp7RE6JEzpQjhKwE2UJg5z+NaJheIt2WFNFWZUuqRljbn+NTqRTlRenJpbD+I/5459H3Cury/Oa6WRsQD9grqQAszHQt7+6Pup1GqwCeYppkjoUfsj7qkW2lw2U69sffWJZR4+70mIXap0U8v7zWaY2f8AKp0/NcQPQCtBv1hxa1aDMomKznFnP8pLlyYy3G/kf7KoROGLoFsU3D2VzWQoaxRd8GrVq1g9wbQ5kruSST35U0A4qyzdtl9p4dMRChG8Hfejj4MOzwvm5quXCdPIfhQm3GmNqmMcaPoZumXFkgC5IkCfkEfjVArFWkkQ4uCQNUGpfwhurK7ZDaozXSyT5ChAIc6SCvPBBUIAgTE+pFXk4oirDRLT6sOexoBXUmAG1vQISVKAGm+5FWGN3DOHYfat3tmth1xsKSoqJ8ZjbXem+sAfBZidqEy45cNJbSCTmPSJ5fRUn4VnQpNnbJAUoIa1G4hvUetK2wqinexSzZbQv2iw4VfJbJJHnoKgN31xdXSmre/UZ1SEJB09PGhdbatCNp3ok4JtOsYm6hzVHV1KV+yN6MpUVSRe9Vedcs2X1PvJQwkuNpVkK+2rny5bUjjC3VblSmLR20yrQVEv5wRnSNp01MVNfZtW7xRWn4u3YQU67ds+HjTvGjttd4f1lp1Y6RCFCZAgPI5elPF9yc1dETBFKXYgqXmhRGpq84dVCnx/j3lUOYe+hFohKYSrMdJmfGrfh1zKp4TOm/7xoatIL3HeIFAYlbZhCSiM3jRpcNhdlxYO9aFH6iTWecV3i27m0CCmCdZ+mrzBsfccs8abuz0irpmcwUB2oj7hVQvgltWRLNAQ1bqHyXVf1q0nArZq8wVbbiR2lrAVlBKfEeNZmw5/J0eDx/x9taBgOM2ljhjibhwBaVkhE9pUxED18qc95BHgnXqejuFIBJyhI+wV1UN1xZZPvl1DL+VQBE5Ry866pooitCGW/wBkfdSypLY6RUwBOnKktfoW/wBkfdTd6cto6Sfk1iWD1wrVI5yKzZ91LvELrZzdu7I0PeqtAuXDnTl3mqBHCzIvBddZd6UO9JsImZ9K0skkI4dsG9f5QojaXAYMzO3hV/w8+1Y4CVuOLLTbj3aWrWAs86ghl9JB6YnWdUj86bxl3q3DToBAzEk5dACpc/jSGxq7xbCnX0ru7IryKMKVBkrBPNQ0IGmh9aZbucEdQcQZwtlakAIcTmGfozocySdBoRO3jQKtxTi1KVOcmTpuSdaW08pLpV0hBjMkmTKuX0+dRiZWHnWWFJbNlhdu223rmlQKlTIyjSTGvrTr13hxt0XV3bdG8h0qbU5Kg4Jgga+9KlT3eG1AfWA01nZeSVrzJVIUFx3HkRz013G27LL7iMvRhWYGSrNPp6UsPkLDnpMHUrqTVgDbfpmwTlKVjuk6pgQTPM609hV7ZWbly9Y4Q6haW3G7hbUqSpJhSkCZgjbnsaAVPFyEKVICYSFzAT3eU1LOL3TDnS5kLSIzoU32SeUjnrz32maMR5MPl4lha+gvHbV8OrGQBOU5R2tR4we81EvsQw6/Q81dNXS22/dWjspgHs5jrqVJ2j1oEQ88Vjo3lIVmkqSopJ8ZHOlLfdDxWsic06pAIJ8e/Slg+R5fAZpu8CTeoturkNrTq64uMuvIydTP2VMwq9skJdRh7aipJI/lK4VvPdH+DWdFZLhUpwAZsxWlPu+VTLfErpiUl9SkxGTbNBnca1VPyNyDm6uLLEXnTc2S1BkJcSWVg5QAT2iJ039aTZYjhtwHUM27gujI6NLiQTE6SYEnXkKCbjE15mU2pyIt3CpEKKjMczJ1Enw1qLb3JW+hsuNBOUMK7IylPiPKqSfkls0qyt2EpSFOrDmjhbJEyTy5Hy0qHxTfNWl8w6twqSu3WhGsAHNBOvPShq2xK2uS+l0hlGUloBwpzKmOQmTrpBo5w3H12+CtvPptHVCVZnkJGYabFQ8z4+ZocnHfkFuCruLsqXmTfFMgSAY1jXnvNdVjdccsLuFlvC7LJMJJZBJA0nQc966n1H4Lo0BoDom/2R91RsWITYOkb6feK8avWuhR2h7o51Bx28QMPX2kiSBJqEnZo+AeuXT0ggwdd6daegDNv4UNYhi2V9PQpK43I2rxOP5RJaXMd1a4mYUKeTFVXEqlu4IlKVaaEp79apV8SHtQyr6DTeI44zdYd0GRQcCRB7jH8aHEHwUaQD3TvXAcxM+O1I6UOK1PbHcd65TkAmSkjvH4VJlQvMJlR33lOh351zSy2JGZAUIECOz3UwXgoQDB5QdRSm7nMQDAMiDzoaCiQQnfccj30k5Se0IjnyrwuJE5oBjQgxSAtChmUtRy+9OvnSoB5B3AUVxsAranBlLRKs0K0E84j+01FS5MZTmnw+yvelUJbnTYBWsUxoWcsQo5iTzH4fTXE5YOkDx0pCNCk6AxpppTmaVFJBJOnhQA2oKV8YVAEdwiaWcilZVJKVmROkedc6gtkZklIKZSCI/jSICUoOonUHNv41SESrYKyqKsxDqciFoIEODtJnvGYD86KA5dIwNxy5UM7ZWkxAJPRnYgbbjc7edCLQC19nKpe0nUfbRfw+bV+5sbK4WksreX0rYPYhXIa+dKTLhG2CrjjTzinEHo0qJIQABlHdpXUd4hwtZovHE2ltboZEZEh4aCPKuqbReLNY9gpWwMljg+qAElVpJmNzrrVNc8F3jx7ScHIn3fZySn0NTGbu5yN/yh33B8s1LRc3B3fd+uadFWDauDcSSr/NcEI5xh6KgYpwri67ZTLOH4MrMO1ks0oJ8lR+VHRfej9K59Y1xfe/1rn1jTFaMhXwNjaBPsW1jwWnWoTvCWNSQrAECP1k/nW0l52D8av6xppx1w7rV61WTFsYmvhHE51wBI8ekT/wC1Nq4SxI//AISZ7+kSf61bI4tZUAVK9ahvLVlPaPrRkGKMk/8AieKf7hT9dI/rUyvhjEACTgLoH6gzfca1nOvTtK3HOkuuLkDOr1p5CxMddwotEpfwu4QY1lCxUVbNqgFJZWjnBURWxlxzUZ1etIPxmjnaH62tO14FRj6WLTZKnkfsr3867qNuuR1l3u94a1q11ZWhbE2rJ/6Y7qr76xswhEWjAnL/AKMU9hbmcDCU6dFe5SO+nEYc+mMlyypQMzmINF71nahtZFsyO1/qxTblpbACLdodrkgd1DSAHGOGsRu1pUMRskETkDt4U5Ad4kaVPZ4Q4iS6hdvcYdcKRogi8ZWBz2Ua8vvi1gN9kTsnTuqLmV84+tTRQa4ZgHE6nUKv7TC7pMkyEBa0zoYKNPWuveGsbYdC2AhsjVOa0jL3axQc24sEQtQ8jVg1imIMoys3902BsEPKH41DgWpFg9h3GIdUDdJPiSn8U11VwxTETJN/dEyf9Mr866niws//2Q=="/>
          <p:cNvSpPr>
            <a:spLocks noChangeAspect="1" noChangeArrowheads="1"/>
          </p:cNvSpPr>
          <p:nvPr/>
        </p:nvSpPr>
        <p:spPr bwMode="auto">
          <a:xfrm>
            <a:off x="215900" y="15875"/>
            <a:ext cx="1552575" cy="11620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9" name="Picture 2" descr="http://www.toledoblade.com/image/2013/08/09/800x_b1_cCM_z/loanmax-jpg.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48462" y="2190750"/>
            <a:ext cx="4014538" cy="268605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213644" y="5181600"/>
            <a:ext cx="2360613" cy="381000"/>
          </a:xfrm>
          <a:prstGeom prst="rect">
            <a:avLst/>
          </a:prstGeom>
          <a:noFill/>
        </p:spPr>
        <p:txBody>
          <a:bodyPr wrap="square" rtlCol="0">
            <a:spAutoFit/>
          </a:bodyPr>
          <a:lstStyle/>
          <a:p>
            <a:r>
              <a:rPr lang="en-US" dirty="0" smtClean="0"/>
              <a:t>Sample </a:t>
            </a:r>
            <a:r>
              <a:rPr lang="en-US" dirty="0" err="1" smtClean="0"/>
              <a:t>TitleMax</a:t>
            </a:r>
            <a:r>
              <a:rPr lang="en-US" dirty="0" smtClean="0"/>
              <a:t> Store</a:t>
            </a:r>
            <a:endParaRPr lang="en-US" dirty="0"/>
          </a:p>
        </p:txBody>
      </p:sp>
      <p:sp>
        <p:nvSpPr>
          <p:cNvPr id="11" name="TextBox 10"/>
          <p:cNvSpPr txBox="1"/>
          <p:nvPr/>
        </p:nvSpPr>
        <p:spPr>
          <a:xfrm>
            <a:off x="5575424" y="5181600"/>
            <a:ext cx="2360613" cy="381000"/>
          </a:xfrm>
          <a:prstGeom prst="rect">
            <a:avLst/>
          </a:prstGeom>
          <a:noFill/>
        </p:spPr>
        <p:txBody>
          <a:bodyPr wrap="square" rtlCol="0">
            <a:spAutoFit/>
          </a:bodyPr>
          <a:lstStyle/>
          <a:p>
            <a:r>
              <a:rPr lang="en-US" dirty="0" smtClean="0"/>
              <a:t>Sample </a:t>
            </a:r>
            <a:r>
              <a:rPr lang="en-US" dirty="0" err="1" smtClean="0"/>
              <a:t>LoanMax</a:t>
            </a:r>
            <a:r>
              <a:rPr lang="en-US" dirty="0" smtClean="0"/>
              <a:t> Store</a:t>
            </a:r>
            <a:endParaRPr lang="en-US" dirty="0"/>
          </a:p>
        </p:txBody>
      </p:sp>
    </p:spTree>
    <p:extLst>
      <p:ext uri="{BB962C8B-B14F-4D97-AF65-F5344CB8AC3E}">
        <p14:creationId xmlns:p14="http://schemas.microsoft.com/office/powerpoint/2010/main" val="13671163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of CFH"/>
          <p:cNvPicPr>
            <a:picLocks noChangeAspect="1" noChangeArrowheads="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420090" cy="142009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p:cNvSpPr>
            <a:spLocks noGrp="1"/>
          </p:cNvSpPr>
          <p:nvPr>
            <p:ph type="ctrTitle"/>
          </p:nvPr>
        </p:nvSpPr>
        <p:spPr>
          <a:xfrm>
            <a:off x="31721" y="1456367"/>
            <a:ext cx="9116290" cy="4952999"/>
          </a:xfrm>
        </p:spPr>
        <p:txBody>
          <a:bodyPr>
            <a:normAutofit/>
          </a:bodyPr>
          <a:lstStyle/>
          <a:p>
            <a:pPr algn="l"/>
            <a:r>
              <a:rPr lang="en-US" sz="1800" dirty="0" smtClean="0"/>
              <a:t>The payday loan business model operates (generally) as follows:</a:t>
            </a:r>
            <a:br>
              <a:rPr lang="en-US" sz="1800" dirty="0" smtClean="0"/>
            </a:br>
            <a:r>
              <a:rPr lang="en-US" sz="1800" dirty="0" smtClean="0"/>
              <a:t/>
            </a:r>
            <a:br>
              <a:rPr lang="en-US" sz="1800" dirty="0" smtClean="0"/>
            </a:br>
            <a:r>
              <a:rPr lang="en-US" sz="1800" dirty="0"/>
              <a:t> </a:t>
            </a:r>
            <a:r>
              <a:rPr lang="en-US" sz="1800" dirty="0" smtClean="0"/>
              <a:t>    * Payday loans are made to employed individuals in the form of a cash advance; loans average $300 and mature in two weeks</a:t>
            </a:r>
            <a:br>
              <a:rPr lang="en-US" sz="1800" dirty="0" smtClean="0"/>
            </a:br>
            <a:r>
              <a:rPr lang="en-US" sz="1800" dirty="0"/>
              <a:t> </a:t>
            </a:r>
            <a:r>
              <a:rPr lang="en-US" sz="1800" dirty="0" smtClean="0"/>
              <a:t>    * Payday loan APR’s are typically higher than title loans – generally about 30% per month (or higher), not including any origination fees for new customers</a:t>
            </a:r>
            <a:r>
              <a:rPr lang="en-US" sz="1800" dirty="0"/>
              <a:t/>
            </a:r>
            <a:br>
              <a:rPr lang="en-US" sz="1800" dirty="0"/>
            </a:br>
            <a:r>
              <a:rPr lang="en-US" sz="1800" dirty="0"/>
              <a:t>     * </a:t>
            </a:r>
            <a:r>
              <a:rPr lang="en-US" sz="1800" dirty="0" smtClean="0"/>
              <a:t>The lender takes a postdated check in the full amount of the loan and interest or established a bank draft against the borrower’s bank account; the borrower pays the loan back at maturity or the check or draft is presented for payment</a:t>
            </a:r>
            <a:r>
              <a:rPr lang="en-US" sz="1800" dirty="0"/>
              <a:t/>
            </a:r>
            <a:br>
              <a:rPr lang="en-US" sz="1800" dirty="0"/>
            </a:br>
            <a:r>
              <a:rPr lang="en-US" sz="1800" dirty="0"/>
              <a:t>     * </a:t>
            </a:r>
            <a:r>
              <a:rPr lang="en-US" sz="1800" dirty="0" smtClean="0"/>
              <a:t>The lender takes the borrower through a process that includes employment verification, a credit check, securing a postdated check or bank draft, and gathering other appropriate customer information</a:t>
            </a:r>
            <a:br>
              <a:rPr lang="en-US" sz="1800" dirty="0" smtClean="0"/>
            </a:br>
            <a:r>
              <a:rPr lang="en-US" sz="1800" dirty="0" smtClean="0"/>
              <a:t>     * If the customer does not repay the loan, the lender will attempt to collect the debt </a:t>
            </a:r>
            <a:r>
              <a:rPr lang="en-US" sz="1800" dirty="0"/>
              <a:t/>
            </a:r>
            <a:br>
              <a:rPr lang="en-US" sz="1800" dirty="0"/>
            </a:br>
            <a:r>
              <a:rPr lang="en-US" sz="1800" dirty="0" smtClean="0"/>
              <a:t>     </a:t>
            </a:r>
            <a:r>
              <a:rPr lang="en-US" sz="1800" dirty="0"/>
              <a:t>* Bad loans average 6% of total loans and 20% of gross </a:t>
            </a:r>
            <a:r>
              <a:rPr lang="en-US" sz="1800" dirty="0" smtClean="0"/>
              <a:t>revenues – consistent with title loans</a:t>
            </a:r>
            <a:r>
              <a:rPr lang="en-US" sz="1800" dirty="0"/>
              <a:t/>
            </a:r>
            <a:br>
              <a:rPr lang="en-US" sz="1800" dirty="0"/>
            </a:br>
            <a:r>
              <a:rPr lang="en-US" sz="1800" dirty="0"/>
              <a:t>     * Gross profit of 80% and net income (before taxes) of 40% is typical for a mature, well run </a:t>
            </a:r>
            <a:r>
              <a:rPr lang="en-US" sz="1800" dirty="0" smtClean="0"/>
              <a:t>payday </a:t>
            </a:r>
            <a:r>
              <a:rPr lang="en-US" sz="1800" dirty="0"/>
              <a:t>loan business</a:t>
            </a:r>
          </a:p>
        </p:txBody>
      </p:sp>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p:txBody>
          <a:bodyPr/>
          <a:lstStyle/>
          <a:p>
            <a:fld id="{4FD5D703-935A-4BBB-8786-1143CB5F6501}" type="slidenum">
              <a:rPr lang="en-US" smtClean="0"/>
              <a:t>7</a:t>
            </a:fld>
            <a:endParaRPr lang="en-US" dirty="0"/>
          </a:p>
        </p:txBody>
      </p:sp>
      <p:sp>
        <p:nvSpPr>
          <p:cNvPr id="8" name="TextBox 7"/>
          <p:cNvSpPr txBox="1"/>
          <p:nvPr/>
        </p:nvSpPr>
        <p:spPr>
          <a:xfrm>
            <a:off x="0" y="933087"/>
            <a:ext cx="9144000" cy="461665"/>
          </a:xfrm>
          <a:prstGeom prst="rect">
            <a:avLst/>
          </a:prstGeom>
          <a:noFill/>
        </p:spPr>
        <p:txBody>
          <a:bodyPr wrap="square" rtlCol="0">
            <a:spAutoFit/>
          </a:bodyPr>
          <a:lstStyle/>
          <a:p>
            <a:pPr algn="ctr"/>
            <a:r>
              <a:rPr lang="en-US" sz="2400" b="1" dirty="0" smtClean="0"/>
              <a:t>The Payday Loan Business Model</a:t>
            </a:r>
            <a:endParaRPr lang="en-US" sz="2400" b="1" dirty="0"/>
          </a:p>
        </p:txBody>
      </p:sp>
      <p:sp>
        <p:nvSpPr>
          <p:cNvPr id="2" name="AutoShape 2" descr="data:image/jpeg;base64,/9j/4AAQSkZJRgABAQAAAQABAAD/2wCEAAkGBwgHBgkIBwgKCgkLDRYPDQwMDRsUFRAWIB0iIiAdHx8kKDQsJCYxJx8fLT0tMTU3Ojo6Iys/RD84QzQ5OjcBCgoKDQwNGg8PGjclHyU3Nzc3Nzc3Nzc3Nzc3Nzc3Nzc3Nzc3Nzc3Nzc3Nzc3Nzc3Nzc3Nzc3Nzc3Nzc3Nzc3N//AABEIAHoAowMBIgACEQEDEQH/xAAcAAABBQEBAQAAAAAAAAAAAAAGAgMEBQcAAQj/xABNEAABAwIEAgcCCgUHDAMAAAABAgMRAAQFEiExBkETFCJRYXGRFTIHI0JSgZKhscHRM2JygvEkhJTC4eLwJjRDU1RVc3SDorLSFiVF/8QAGQEAAwEBAQAAAAAAAAAAAAAAAAECAwQF/8QAKBEAAgIBAwMDBAMAAAAAAAAAAAECERIDITETQVEiMmEEFJHwM1Kh/9oADAMBAAIRAxEAPwAIC0FI7CdvCkq6M/IFQ0BZSPjFbDmKcCVafGK9aSSPTwRa4PhTGJPONKBBSjMPWq7GMNas8RctRBCQDJG0ias8EF7bB6+tAX0Mwl5jmtB5pPeInxqFjlzb3mLrubVedDqEknuMREcjptUP3UaPR0+ndblacNbVrp6Un2Ug91T0TG9KUoJElVaJGD0IFd7JT3V4cHTyq3dauGcpuLa4ZSrZTrSkA+opAWI94etCSe6ZPRgVJwfx+yknBz3j0q5zj5w9a7On5w9aeJPQh5KM4OrlXhwdwcqvS6gD30j6alCyv1WfXOpvG2yZ+k0jL3wDNJpR5ZL0Y+QWOFOCk+zHO40WLw7EEWZvV2bibYJzlaikdnviZqEbhoIK0nMB3a041LhkvRiu4P8AsxzuNeezXO40YP4beMWKb11gG2IB6RtaViDz05eNRMzeXMZy/OymKFUuGLpLyDPs9z5ppPUHB8micLZ8T+6a7Mx3K+qaqh9Bgv1JwfJrhZr+bRPLPzD9U0TfB9YDEuJre2SwpduQo3AyQAgAwT9MU0vJM9GSVmYm0WD7tdX0xfcJ4Sm6WBbN8uXhXUenyc2/gwNA7I8hTgim0EQNtqcBHePWske0FHCiU9WfKVZXOk7PlH20I3YS7iVy4UAZnVaDbei/hlTZwy57QzIcKjB1Ggg/ZQUyokkq3O9QvczXU9kSSltHzRXFCMwCUCcwG3jSkz4V5BWvLmjUQRuDV9jCXAc8c2N1e2lsiztnH1BapSgTEiKVgOC2DWE2J9m2905cR1hx1KSUaGd94IiBrVWLLGO2RxK/KUgxmGpiYHf51GXhd9hVtcm34jeSgSpSEKAKzpsP3q8rCXT6Sn3+SKeV0WmH4VY2uK4oWsPtHrdp1tOd4Z+jkAlKUhJO6t6nv4PhzXE1mUWbCUusOlbfRjKSCmDl2nU0NWWA3dmLgsY880peVSgl4DOoide7UkT51KVhN4XQ6eKH1uNiELDgmDEx4TFOUHl/J2rv4BRlXtLxVph121jbCsOtUBhwozJbAJ+KSqZ5HXl3Uqwv0YZwfZXjySptu3bzgDkYH40ONYdcddvGRxFdJRop1zOkdKSI179AJ8qYewSer2S8efcYdSQpPSDIgADTu3EDyo+3jJKMpbbPv4Cp3aQVYteJxDg66u0JUhDtuVJHcJipeFtLS2hi4at8hZSoJZYhA5RmJhXoKD2sDYNsllWPPpZMpLSnUwlOsaAxMgetM22H2suJcxi7bS250TfxsSiCZ3209SKPto4OMZd74YevK2i/4bafbusWtloSMIbcWlIXsDOqR+rG/wDGmuNEXCbC0FqkDDExnDew+bP6v4/RVR7Jw5YSk4y8GypIc6R+NCmVEa66kDzmkXtlh7Nl8RiTzqgrKlkvyAkc47q3jprrKaf+fu5GMscSE3OvZG/4V7qWzon1pLQVrqR/ClfJ3Nemadj1WYAaDf8AGjv4IFlPFLiTpmtF/YU0BqEoBnmKM/gqMcXNJzEZ2HE6Hwn8KHwZ6vsZq2Ikdcc1HL7hXU3iDbIvHBlRy5DuFdWRwHzy3hWIFIIw+8Ij/Zl/lTicKxD/AHbef0df5Vq7CHOiR2x7ojTwp7KsCQrWuHq/U/0X5PR68DOmrBdngDt2809a3TQWpKykpUQORBGo86EbdhyO0BW241iVzhlgi2vcOt7pl0dI0VKA08RB/ChN/FDfNFlHDoZSd1NLbB9ctVp6sk/XHc0etGcV2oCA2sbimHlAOdGpOqtd9qMfZyEjN7Jdd/VVdhP3JqLbcJrxXELi4W2bRpOXo2ekzETymD3VutaPgzlNAc4w4TKSuPBRpHVn40U59c0bXOFN2Vx1NvDVvFCRmc61lzE+aaW3hIUJ9lq8uuf3KXVj4M3L5Abqr3zl+Wc171R06Eq+lZo69ka6YQ5/TBH/AI1xwkyP/qFH+ef3aOrAV/IC9Td7zH7Rr3qS45+tHRwvQRg6pBG92IOtcMKWRCsGQP56fyp9WIZfIC9QV837a4WCvm0deyl7eyWo8btVK9mEHTCmI/5pX50dWHgWQDJsCPk1Kt7YNqSrKPDTQ0cMOP2YSG8CwxRT8p2Fn1NWQNxxWyGcVt2GkWiszYtxl94GdvLahaseyKU6AJKT3p+rSoMRI9KOVcOYMy50byHpAB/SmljAcAAktukf8VX51L+sinWLNM4gJBjcegoj+DxBVxhhoU4pCc61EogbIUfTSrj2JgBISlh0qOwDip++rTh3BsNtcYs7m1tlpcQs5FOOKjYg7k9/dTX1kHtT/BM2mmkF1+tJu1lKFkaQQjfQd9e09iCXOtrlwcvk+Ar2tjgBVr9E3t7o+6nhpzGlNsg9E3p8kc/CnRWJoQuNz0j1omDDdo2KzXE3Ft4uhlCiCptA375rR+LVBWK3IGyYTHkBWY4yuOJ0pHyS0PsFOtxJ7FwhsADMozHzqJuEmwlN1GaCUbnzqiYbS66ELcZZn5TpIH2A0T8OMtssOlq7tLlKljtWzvSAabE1rqYqNdyI5WUfFCEHEAInM4kefZNVwabSPdUP3jVpxQsJv28yArM/A1iDkOtV0pPhT0oqt0TqNpkU29v06UlKzoT758Kmm3Z6szKJ1Vz8qjGDeIHc0o/aKu7PD3L6zbU29bNZSqQ86EHUjbvq2oLklOTKtNsxMhB9TTwaaCYyCnLphy1uFsrU2op+U2rMk+RpCJ76pRjzQrkOOIt09GVITqgRPma9bFspQGQFM6wdY8Ks7bC3bthlxD1o2nLlh10JVoSdj50iwxM4Yt7oUMPOK7BJRmA8qj0VwV6r5LdvHMJyoQjCxkQISk5TqO+oeBrS9c37qUhCVuZgkcpKtKjXeMuYi23nabQhMwlpMA+NOcNqBNye8g/9yq5+nGKutzbNsXiMnEF92RJ286gP3i0IV0CELy+8qNE17xA+8jFUIQYaU0M0bnUzUm1wd5eFYpdXHxCrN0ZmCjmY/OuiHBjJ7kPBEKcu7e5dVmWuU7aAabD6KM+GsAvxiCr/AK2gWClqW2wsFZCp7RE6JEzpQjhKwE2UJg5z+NaJheIt2WFNFWZUuqRljbn+NTqRTlRenJpbD+I/5459H3Cury/Oa6WRsQD9grqQAszHQt7+6Pup1GqwCeYppkjoUfsj7qkW2lw2U69sffWJZR4+70mIXap0U8v7zWaY2f8AKp0/NcQPQCtBv1hxa1aDMomKznFnP8pLlyYy3G/kf7KoROGLoFsU3D2VzWQoaxRd8GrVq1g9wbQ5kruSST35U0A4qyzdtl9p4dMRChG8Hfejj4MOzwvm5quXCdPIfhQm3GmNqmMcaPoZumXFkgC5IkCfkEfjVArFWkkQ4uCQNUGpfwhurK7ZDaozXSyT5ChAIc6SCvPBBUIAgTE+pFXk4oirDRLT6sOexoBXUmAG1vQISVKAGm+5FWGN3DOHYfat3tmth1xsKSoqJ8ZjbXem+sAfBZidqEy45cNJbSCTmPSJ5fRUn4VnQpNnbJAUoIa1G4hvUetK2wqinexSzZbQv2iw4VfJbJJHnoKgN31xdXSmre/UZ1SEJB09PGhdbatCNp3ok4JtOsYm6hzVHV1KV+yN6MpUVSRe9Vedcs2X1PvJQwkuNpVkK+2rny5bUjjC3VblSmLR20yrQVEv5wRnSNp01MVNfZtW7xRWn4u3YQU67ds+HjTvGjttd4f1lp1Y6RCFCZAgPI5elPF9yc1dETBFKXYgqXmhRGpq84dVCnx/j3lUOYe+hFohKYSrMdJmfGrfh1zKp4TOm/7xoatIL3HeIFAYlbZhCSiM3jRpcNhdlxYO9aFH6iTWecV3i27m0CCmCdZ+mrzBsfccs8abuz0irpmcwUB2oj7hVQvgltWRLNAQ1bqHyXVf1q0nArZq8wVbbiR2lrAVlBKfEeNZmw5/J0eDx/x9taBgOM2ljhjibhwBaVkhE9pUxED18qc95BHgnXqejuFIBJyhI+wV1UN1xZZPvl1DL+VQBE5Ry866pooitCGW/wBkfdSypLY6RUwBOnKktfoW/wBkfdTd6cto6Sfk1iWD1wrVI5yKzZ91LvELrZzdu7I0PeqtAuXDnTl3mqBHCzIvBddZd6UO9JsImZ9K0skkI4dsG9f5QojaXAYMzO3hV/w8+1Y4CVuOLLTbj3aWrWAs86ghl9JB6YnWdUj86bxl3q3DToBAzEk5dACpc/jSGxq7xbCnX0ru7IryKMKVBkrBPNQ0IGmh9aZbucEdQcQZwtlakAIcTmGfozocySdBoRO3jQKtxTi1KVOcmTpuSdaW08pLpV0hBjMkmTKuX0+dRiZWHnWWFJbNlhdu223rmlQKlTIyjSTGvrTr13hxt0XV3bdG8h0qbU5Kg4Jgga+9KlT3eG1AfWA01nZeSVrzJVIUFx3HkRz013G27LL7iMvRhWYGSrNPp6UsPkLDnpMHUrqTVgDbfpmwTlKVjuk6pgQTPM609hV7ZWbly9Y4Q6haW3G7hbUqSpJhSkCZgjbnsaAVPFyEKVICYSFzAT3eU1LOL3TDnS5kLSIzoU32SeUjnrz32maMR5MPl4lha+gvHbV8OrGQBOU5R2tR4we81EvsQw6/Q81dNXS22/dWjspgHs5jrqVJ2j1oEQ88Vjo3lIVmkqSopJ8ZHOlLfdDxWsic06pAIJ8e/Slg+R5fAZpu8CTeoturkNrTq64uMuvIydTP2VMwq9skJdRh7aipJI/lK4VvPdH+DWdFZLhUpwAZsxWlPu+VTLfErpiUl9SkxGTbNBnca1VPyNyDm6uLLEXnTc2S1BkJcSWVg5QAT2iJ039aTZYjhtwHUM27gujI6NLiQTE6SYEnXkKCbjE15mU2pyIt3CpEKKjMczJ1Enw1qLb3JW+hsuNBOUMK7IylPiPKqSfkls0qyt2EpSFOrDmjhbJEyTy5Hy0qHxTfNWl8w6twqSu3WhGsAHNBOvPShq2xK2uS+l0hlGUloBwpzKmOQmTrpBo5w3H12+CtvPptHVCVZnkJGYabFQ8z4+ZocnHfkFuCruLsqXmTfFMgSAY1jXnvNdVjdccsLuFlvC7LJMJJZBJA0nQc966n1H4Lo0BoDom/2R91RsWITYOkb6feK8avWuhR2h7o51Bx28QMPX2kiSBJqEnZo+AeuXT0ggwdd6daegDNv4UNYhi2V9PQpK43I2rxOP5RJaXMd1a4mYUKeTFVXEqlu4IlKVaaEp79apV8SHtQyr6DTeI44zdYd0GRQcCRB7jH8aHEHwUaQD3TvXAcxM+O1I6UOK1PbHcd65TkAmSkjvH4VJlQvMJlR33lOh351zSy2JGZAUIECOz3UwXgoQDB5QdRSm7nMQDAMiDzoaCiQQnfccj30k5Se0IjnyrwuJE5oBjQgxSAtChmUtRy+9OvnSoB5B3AUVxsAranBlLRKs0K0E84j+01FS5MZTmnw+yvelUJbnTYBWsUxoWcsQo5iTzH4fTXE5YOkDx0pCNCk6AxpppTmaVFJBJOnhQA2oKV8YVAEdwiaWcilZVJKVmROkedc6gtkZklIKZSCI/jSICUoOonUHNv41SESrYKyqKsxDqciFoIEODtJnvGYD86KA5dIwNxy5UM7ZWkxAJPRnYgbbjc7edCLQC19nKpe0nUfbRfw+bV+5sbK4WksreX0rYPYhXIa+dKTLhG2CrjjTzinEHo0qJIQABlHdpXUd4hwtZovHE2ltboZEZEh4aCPKuqbReLNY9gpWwMljg+qAElVpJmNzrrVNc8F3jx7ScHIn3fZySn0NTGbu5yN/yh33B8s1LRc3B3fd+uadFWDauDcSSr/NcEI5xh6KgYpwri67ZTLOH4MrMO1ks0oJ8lR+VHRfej9K59Y1xfe/1rn1jTFaMhXwNjaBPsW1jwWnWoTvCWNSQrAECP1k/nW0l52D8av6xppx1w7rV61WTFsYmvhHE51wBI8ekT/wC1Nq4SxI//AISZ7+kSf61bI4tZUAVK9ahvLVlPaPrRkGKMk/8AieKf7hT9dI/rUyvhjEACTgLoH6gzfca1nOvTtK3HOkuuLkDOr1p5CxMddwotEpfwu4QY1lCxUVbNqgFJZWjnBURWxlxzUZ1etIPxmjnaH62tO14FRj6WLTZKnkfsr3867qNuuR1l3u94a1q11ZWhbE2rJ/6Y7qr76xswhEWjAnL/AKMU9hbmcDCU6dFe5SO+nEYc+mMlyypQMzmINF71nahtZFsyO1/qxTblpbACLdodrkgd1DSAHGOGsRu1pUMRskETkDt4U5Ad4kaVPZ4Q4iS6hdvcYdcKRogi8ZWBz2Ua8vvi1gN9kTsnTuqLmV84+tTRQa4ZgHE6nUKv7TC7pMkyEBa0zoYKNPWuveGsbYdC2AhsjVOa0jL3axQc24sEQtQ8jVg1imIMoys3902BsEPKH41DgWpFg9h3GIdUDdJPiSn8U11VwxTETJN/dEyf9Mr866niws//2Q=="/>
          <p:cNvSpPr>
            <a:spLocks noChangeAspect="1" noChangeArrowheads="1"/>
          </p:cNvSpPr>
          <p:nvPr/>
        </p:nvSpPr>
        <p:spPr bwMode="auto">
          <a:xfrm>
            <a:off x="63500" y="-136525"/>
            <a:ext cx="1552575" cy="11620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6747452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of CFH"/>
          <p:cNvPicPr>
            <a:picLocks noChangeAspect="1" noChangeArrowheads="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420090" cy="142009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p:cNvSpPr>
            <a:spLocks noGrp="1"/>
          </p:cNvSpPr>
          <p:nvPr>
            <p:ph type="ctrTitle"/>
          </p:nvPr>
        </p:nvSpPr>
        <p:spPr>
          <a:xfrm>
            <a:off x="95918" y="1752600"/>
            <a:ext cx="8928100" cy="4952999"/>
          </a:xfrm>
        </p:spPr>
        <p:txBody>
          <a:bodyPr>
            <a:normAutofit/>
          </a:bodyPr>
          <a:lstStyle/>
          <a:p>
            <a:pPr algn="l"/>
            <a:r>
              <a:rPr lang="en-US" sz="1800" dirty="0" smtClean="0"/>
              <a:t>The payday loan business, with estimated </a:t>
            </a:r>
            <a:r>
              <a:rPr lang="en-US" sz="1800" dirty="0"/>
              <a:t>annual loan volume of </a:t>
            </a:r>
            <a:r>
              <a:rPr lang="en-US" sz="1800" dirty="0" smtClean="0"/>
              <a:t>$38 </a:t>
            </a:r>
            <a:r>
              <a:rPr lang="en-US" sz="1800" dirty="0"/>
              <a:t>billion, </a:t>
            </a:r>
            <a:r>
              <a:rPr lang="en-US" sz="1800" dirty="0" smtClean="0"/>
              <a:t>has attracted a number of larger, “institutional” operators. The largest operator, Advance America, was purchased by </a:t>
            </a:r>
            <a:r>
              <a:rPr lang="en-US" sz="1800" dirty="0" err="1" smtClean="0"/>
              <a:t>Grupo</a:t>
            </a:r>
            <a:r>
              <a:rPr lang="en-US" sz="1800" dirty="0" smtClean="0"/>
              <a:t> Elektra (the holding company for Mexican billionaire Salinas </a:t>
            </a:r>
            <a:r>
              <a:rPr lang="en-US" sz="1800" dirty="0" err="1" smtClean="0"/>
              <a:t>Pliego</a:t>
            </a:r>
            <a:r>
              <a:rPr lang="en-US" sz="1800" dirty="0" smtClean="0"/>
              <a:t>) for $780 million in April 2013. The largest operators include:</a:t>
            </a:r>
            <a:br>
              <a:rPr lang="en-US" sz="1800" dirty="0" smtClean="0"/>
            </a:br>
            <a:r>
              <a:rPr lang="en-US" sz="1800" dirty="0" smtClean="0"/>
              <a:t>     </a:t>
            </a:r>
            <a:r>
              <a:rPr lang="en-US" sz="1800" dirty="0"/>
              <a:t>* </a:t>
            </a:r>
            <a:r>
              <a:rPr lang="en-US" sz="1800" u="sng" dirty="0" smtClean="0"/>
              <a:t>Advance America Cash Advance </a:t>
            </a:r>
            <a:r>
              <a:rPr lang="en-US" sz="1800" dirty="0" smtClean="0"/>
              <a:t>was </a:t>
            </a:r>
            <a:r>
              <a:rPr lang="en-US" sz="1800" dirty="0"/>
              <a:t>founded in 1997 and is the largest provider of </a:t>
            </a:r>
            <a:r>
              <a:rPr lang="en-US" sz="1800" dirty="0" smtClean="0"/>
              <a:t>non-bank </a:t>
            </a:r>
            <a:r>
              <a:rPr lang="en-US" sz="1800" dirty="0"/>
              <a:t>cash advance services in the United States</a:t>
            </a:r>
            <a:r>
              <a:rPr lang="en-US" sz="1800" dirty="0" smtClean="0"/>
              <a:t>. </a:t>
            </a:r>
            <a:r>
              <a:rPr lang="en-US" sz="1800" dirty="0"/>
              <a:t>As of December 31, 2010 Advance America operated 2,313 lending centers in 30 states, 21 centers in the United Kingdom, and 18 centers in Canada; William Webster IV</a:t>
            </a:r>
            <a:r>
              <a:rPr lang="en-US" sz="1800" dirty="0" smtClean="0"/>
              <a:t>, </a:t>
            </a:r>
            <a:r>
              <a:rPr lang="en-US" sz="1800" dirty="0"/>
              <a:t>a former Clinton administration official</a:t>
            </a:r>
            <a:r>
              <a:rPr lang="en-US" sz="1800" dirty="0" smtClean="0"/>
              <a:t>, </a:t>
            </a:r>
            <a:r>
              <a:rPr lang="en-US" sz="1800" dirty="0"/>
              <a:t>is chairman of the </a:t>
            </a:r>
            <a:r>
              <a:rPr lang="en-US" sz="1800" dirty="0" smtClean="0"/>
              <a:t>board.</a:t>
            </a:r>
            <a:br>
              <a:rPr lang="en-US" sz="1800" dirty="0" smtClean="0"/>
            </a:br>
            <a:r>
              <a:rPr lang="en-US" sz="1800" dirty="0"/>
              <a:t> </a:t>
            </a:r>
            <a:r>
              <a:rPr lang="en-US" sz="1800" dirty="0" smtClean="0"/>
              <a:t>    * Ace Cash Express, Inc. operates more than 1,700 company-owned and franchised stores under the </a:t>
            </a:r>
            <a:r>
              <a:rPr lang="en-US" sz="1800" u="sng" dirty="0" smtClean="0"/>
              <a:t>Ace Cash Express </a:t>
            </a:r>
            <a:r>
              <a:rPr lang="en-US" sz="1800" dirty="0" smtClean="0"/>
              <a:t>and </a:t>
            </a:r>
            <a:r>
              <a:rPr lang="en-US" sz="1800" u="sng" dirty="0" smtClean="0"/>
              <a:t>Ace Cash Advance </a:t>
            </a:r>
            <a:r>
              <a:rPr lang="en-US" sz="1800" dirty="0" smtClean="0"/>
              <a:t>names throughout the U.S.</a:t>
            </a:r>
            <a:br>
              <a:rPr lang="en-US" sz="1800" dirty="0" smtClean="0"/>
            </a:br>
            <a:r>
              <a:rPr lang="en-US" sz="1800" dirty="0" smtClean="0"/>
              <a:t>     </a:t>
            </a:r>
            <a:r>
              <a:rPr lang="en-US" sz="1800" dirty="0"/>
              <a:t>* </a:t>
            </a:r>
            <a:r>
              <a:rPr lang="en-US" sz="1800" dirty="0" smtClean="0"/>
              <a:t>CNG Financial Corporation, based in Cincinnati, Ohio, operates 1,000 </a:t>
            </a:r>
            <a:r>
              <a:rPr lang="en-US" sz="1800" u="sng" dirty="0" smtClean="0"/>
              <a:t>Check ‘n Go </a:t>
            </a:r>
            <a:r>
              <a:rPr lang="en-US" sz="1800" dirty="0" smtClean="0"/>
              <a:t>branches in 25 states</a:t>
            </a:r>
            <a:br>
              <a:rPr lang="en-US" sz="1800" dirty="0" smtClean="0"/>
            </a:br>
            <a:r>
              <a:rPr lang="en-US" sz="1800" dirty="0"/>
              <a:t> </a:t>
            </a:r>
            <a:r>
              <a:rPr lang="en-US" sz="1800" dirty="0" smtClean="0"/>
              <a:t>    * DFC Global Corporation (DLLR – NASDAQ) owns 1,350 check cashing and payday loan stores in North America and Europe under the </a:t>
            </a:r>
            <a:r>
              <a:rPr lang="en-US" sz="1800" u="sng" dirty="0" smtClean="0"/>
              <a:t>Money Mart</a:t>
            </a:r>
            <a:r>
              <a:rPr lang="en-US" sz="1800" dirty="0" smtClean="0"/>
              <a:t>, </a:t>
            </a:r>
            <a:r>
              <a:rPr lang="en-US" sz="1800" u="sng" dirty="0" smtClean="0"/>
              <a:t>Money Shop</a:t>
            </a:r>
            <a:r>
              <a:rPr lang="en-US" sz="1800" dirty="0" smtClean="0"/>
              <a:t>, and </a:t>
            </a:r>
            <a:r>
              <a:rPr lang="en-US" sz="1800" u="sng" dirty="0" smtClean="0"/>
              <a:t>The Check Cashing Store </a:t>
            </a:r>
            <a:r>
              <a:rPr lang="en-US" sz="1800" dirty="0" smtClean="0"/>
              <a:t>names</a:t>
            </a:r>
            <a:endParaRPr lang="en-US" sz="1800" dirty="0"/>
          </a:p>
        </p:txBody>
      </p:sp>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p:txBody>
          <a:bodyPr/>
          <a:lstStyle/>
          <a:p>
            <a:fld id="{4FD5D703-935A-4BBB-8786-1143CB5F6501}" type="slidenum">
              <a:rPr lang="en-US" smtClean="0"/>
              <a:t>8</a:t>
            </a:fld>
            <a:endParaRPr lang="en-US" dirty="0"/>
          </a:p>
        </p:txBody>
      </p:sp>
      <p:sp>
        <p:nvSpPr>
          <p:cNvPr id="8" name="TextBox 7"/>
          <p:cNvSpPr txBox="1"/>
          <p:nvPr/>
        </p:nvSpPr>
        <p:spPr>
          <a:xfrm>
            <a:off x="-12032" y="933086"/>
            <a:ext cx="9144000" cy="461665"/>
          </a:xfrm>
          <a:prstGeom prst="rect">
            <a:avLst/>
          </a:prstGeom>
          <a:noFill/>
        </p:spPr>
        <p:txBody>
          <a:bodyPr wrap="square" rtlCol="0">
            <a:spAutoFit/>
          </a:bodyPr>
          <a:lstStyle/>
          <a:p>
            <a:pPr algn="ctr"/>
            <a:r>
              <a:rPr lang="en-US" sz="2400" b="1" dirty="0"/>
              <a:t>The </a:t>
            </a:r>
            <a:r>
              <a:rPr lang="en-US" sz="2400" b="1" dirty="0" smtClean="0"/>
              <a:t>Payday </a:t>
            </a:r>
            <a:r>
              <a:rPr lang="en-US" sz="2400" b="1" dirty="0"/>
              <a:t>Loan Industry’s Largest Operators</a:t>
            </a:r>
          </a:p>
        </p:txBody>
      </p:sp>
      <p:sp>
        <p:nvSpPr>
          <p:cNvPr id="2" name="AutoShape 2" descr="data:image/jpeg;base64,/9j/4AAQSkZJRgABAQAAAQABAAD/2wCEAAkGBwgHBgkIBwgKCgkLDRYPDQwMDRsUFRAWIB0iIiAdHx8kKDQsJCYxJx8fLT0tMTU3Ojo6Iys/RD84QzQ5OjcBCgoKDQwNGg8PGjclHyU3Nzc3Nzc3Nzc3Nzc3Nzc3Nzc3Nzc3Nzc3Nzc3Nzc3Nzc3Nzc3Nzc3Nzc3Nzc3Nzc3N//AABEIAHoAowMBIgACEQEDEQH/xAAcAAABBQEBAQAAAAAAAAAAAAAGAgMEBQcAAQj/xABNEAABAwIEAgcCCgUHDAMAAAABAgMRAAQFEiExBkETFCJRYXGRFTIHI0JSgZKhscHRM2JygvEkhJTC4eLwJjRDU1RVc3SDorLSFiVF/8QAGQEAAwEBAQAAAAAAAAAAAAAAAAECAwQF/8QAKBEAAgIBAwMDBAMAAAAAAAAAAAECERIDITETQVEiMmEEFJHwM1Kh/9oADAMBAAIRAxEAPwAIC0FI7CdvCkq6M/IFQ0BZSPjFbDmKcCVafGK9aSSPTwRa4PhTGJPONKBBSjMPWq7GMNas8RctRBCQDJG0ias8EF7bB6+tAX0Mwl5jmtB5pPeInxqFjlzb3mLrubVedDqEknuMREcjptUP3UaPR0+ndblacNbVrp6Un2Ug91T0TG9KUoJElVaJGD0IFd7JT3V4cHTyq3dauGcpuLa4ZSrZTrSkA+opAWI94etCSe6ZPRgVJwfx+yknBz3j0q5zj5w9a7On5w9aeJPQh5KM4OrlXhwdwcqvS6gD30j6alCyv1WfXOpvG2yZ+k0jL3wDNJpR5ZL0Y+QWOFOCk+zHO40WLw7EEWZvV2bibYJzlaikdnviZqEbhoIK0nMB3a041LhkvRiu4P8AsxzuNeezXO40YP4beMWKb11gG2IB6RtaViDz05eNRMzeXMZy/OymKFUuGLpLyDPs9z5ppPUHB8micLZ8T+6a7Mx3K+qaqh9Bgv1JwfJrhZr+bRPLPzD9U0TfB9YDEuJre2SwpduQo3AyQAgAwT9MU0vJM9GSVmYm0WD7tdX0xfcJ4Sm6WBbN8uXhXUenyc2/gwNA7I8hTgim0EQNtqcBHePWske0FHCiU9WfKVZXOk7PlH20I3YS7iVy4UAZnVaDbei/hlTZwy57QzIcKjB1Ggg/ZQUyokkq3O9QvczXU9kSSltHzRXFCMwCUCcwG3jSkz4V5BWvLmjUQRuDV9jCXAc8c2N1e2lsiztnH1BapSgTEiKVgOC2DWE2J9m2905cR1hx1KSUaGd94IiBrVWLLGO2RxK/KUgxmGpiYHf51GXhd9hVtcm34jeSgSpSEKAKzpsP3q8rCXT6Sn3+SKeV0WmH4VY2uK4oWsPtHrdp1tOd4Z+jkAlKUhJO6t6nv4PhzXE1mUWbCUusOlbfRjKSCmDl2nU0NWWA3dmLgsY880peVSgl4DOoide7UkT51KVhN4XQ6eKH1uNiELDgmDEx4TFOUHl/J2rv4BRlXtLxVph121jbCsOtUBhwozJbAJ+KSqZ5HXl3Uqwv0YZwfZXjySptu3bzgDkYH40ONYdcddvGRxFdJRop1zOkdKSI179AJ8qYewSer2S8efcYdSQpPSDIgADTu3EDyo+3jJKMpbbPv4Cp3aQVYteJxDg66u0JUhDtuVJHcJipeFtLS2hi4at8hZSoJZYhA5RmJhXoKD2sDYNsllWPPpZMpLSnUwlOsaAxMgetM22H2suJcxi7bS250TfxsSiCZ3209SKPto4OMZd74YevK2i/4bafbusWtloSMIbcWlIXsDOqR+rG/wDGmuNEXCbC0FqkDDExnDew+bP6v4/RVR7Jw5YSk4y8GypIc6R+NCmVEa66kDzmkXtlh7Nl8RiTzqgrKlkvyAkc47q3jprrKaf+fu5GMscSE3OvZG/4V7qWzon1pLQVrqR/ClfJ3Nemadj1WYAaDf8AGjv4IFlPFLiTpmtF/YU0BqEoBnmKM/gqMcXNJzEZ2HE6Hwn8KHwZ6vsZq2Ikdcc1HL7hXU3iDbIvHBlRy5DuFdWRwHzy3hWIFIIw+8Ij/Zl/lTicKxD/AHbef0df5Vq7CHOiR2x7ojTwp7KsCQrWuHq/U/0X5PR68DOmrBdngDt2809a3TQWpKykpUQORBGo86EbdhyO0BW241iVzhlgi2vcOt7pl0dI0VKA08RB/ChN/FDfNFlHDoZSd1NLbB9ctVp6sk/XHc0etGcV2oCA2sbimHlAOdGpOqtd9qMfZyEjN7Jdd/VVdhP3JqLbcJrxXELi4W2bRpOXo2ekzETymD3VutaPgzlNAc4w4TKSuPBRpHVn40U59c0bXOFN2Vx1NvDVvFCRmc61lzE+aaW3hIUJ9lq8uuf3KXVj4M3L5Abqr3zl+Wc171R06Eq+lZo69ka6YQ5/TBH/AI1xwkyP/qFH+ef3aOrAV/IC9Td7zH7Rr3qS45+tHRwvQRg6pBG92IOtcMKWRCsGQP56fyp9WIZfIC9QV837a4WCvm0deyl7eyWo8btVK9mEHTCmI/5pX50dWHgWQDJsCPk1Kt7YNqSrKPDTQ0cMOP2YSG8CwxRT8p2Fn1NWQNxxWyGcVt2GkWiszYtxl94GdvLahaseyKU6AJKT3p+rSoMRI9KOVcOYMy50byHpAB/SmljAcAAktukf8VX51L+sinWLNM4gJBjcegoj+DxBVxhhoU4pCc61EogbIUfTSrj2JgBISlh0qOwDip++rTh3BsNtcYs7m1tlpcQs5FOOKjYg7k9/dTX1kHtT/BM2mmkF1+tJu1lKFkaQQjfQd9e09iCXOtrlwcvk+Ar2tjgBVr9E3t7o+6nhpzGlNsg9E3p8kc/CnRWJoQuNz0j1omDDdo2KzXE3Ft4uhlCiCptA375rR+LVBWK3IGyYTHkBWY4yuOJ0pHyS0PsFOtxJ7FwhsADMozHzqJuEmwlN1GaCUbnzqiYbS66ELcZZn5TpIH2A0T8OMtssOlq7tLlKljtWzvSAabE1rqYqNdyI5WUfFCEHEAInM4kefZNVwabSPdUP3jVpxQsJv28yArM/A1iDkOtV0pPhT0oqt0TqNpkU29v06UlKzoT758Kmm3Z6szKJ1Vz8qjGDeIHc0o/aKu7PD3L6zbU29bNZSqQ86EHUjbvq2oLklOTKtNsxMhB9TTwaaCYyCnLphy1uFsrU2op+U2rMk+RpCJ76pRjzQrkOOIt09GVITqgRPma9bFspQGQFM6wdY8Ks7bC3bthlxD1o2nLlh10JVoSdj50iwxM4Yt7oUMPOK7BJRmA8qj0VwV6r5LdvHMJyoQjCxkQISk5TqO+oeBrS9c37qUhCVuZgkcpKtKjXeMuYi23nabQhMwlpMA+NOcNqBNye8g/9yq5+nGKutzbNsXiMnEF92RJ286gP3i0IV0CELy+8qNE17xA+8jFUIQYaU0M0bnUzUm1wd5eFYpdXHxCrN0ZmCjmY/OuiHBjJ7kPBEKcu7e5dVmWuU7aAabD6KM+GsAvxiCr/AK2gWClqW2wsFZCp7RE6JEzpQjhKwE2UJg5z+NaJheIt2WFNFWZUuqRljbn+NTqRTlRenJpbD+I/5459H3Cury/Oa6WRsQD9grqQAszHQt7+6Pup1GqwCeYppkjoUfsj7qkW2lw2U69sffWJZR4+70mIXap0U8v7zWaY2f8AKp0/NcQPQCtBv1hxa1aDMomKznFnP8pLlyYy3G/kf7KoROGLoFsU3D2VzWQoaxRd8GrVq1g9wbQ5kruSST35U0A4qyzdtl9p4dMRChG8Hfejj4MOzwvm5quXCdPIfhQm3GmNqmMcaPoZumXFkgC5IkCfkEfjVArFWkkQ4uCQNUGpfwhurK7ZDaozXSyT5ChAIc6SCvPBBUIAgTE+pFXk4oirDRLT6sOexoBXUmAG1vQISVKAGm+5FWGN3DOHYfat3tmth1xsKSoqJ8ZjbXem+sAfBZidqEy45cNJbSCTmPSJ5fRUn4VnQpNnbJAUoIa1G4hvUetK2wqinexSzZbQv2iw4VfJbJJHnoKgN31xdXSmre/UZ1SEJB09PGhdbatCNp3ok4JtOsYm6hzVHV1KV+yN6MpUVSRe9Vedcs2X1PvJQwkuNpVkK+2rny5bUjjC3VblSmLR20yrQVEv5wRnSNp01MVNfZtW7xRWn4u3YQU67ds+HjTvGjttd4f1lp1Y6RCFCZAgPI5elPF9yc1dETBFKXYgqXmhRGpq84dVCnx/j3lUOYe+hFohKYSrMdJmfGrfh1zKp4TOm/7xoatIL3HeIFAYlbZhCSiM3jRpcNhdlxYO9aFH6iTWecV3i27m0CCmCdZ+mrzBsfccs8abuz0irpmcwUB2oj7hVQvgltWRLNAQ1bqHyXVf1q0nArZq8wVbbiR2lrAVlBKfEeNZmw5/J0eDx/x9taBgOM2ljhjibhwBaVkhE9pUxED18qc95BHgnXqejuFIBJyhI+wV1UN1xZZPvl1DL+VQBE5Ry866pooitCGW/wBkfdSypLY6RUwBOnKktfoW/wBkfdTd6cto6Sfk1iWD1wrVI5yKzZ91LvELrZzdu7I0PeqtAuXDnTl3mqBHCzIvBddZd6UO9JsImZ9K0skkI4dsG9f5QojaXAYMzO3hV/w8+1Y4CVuOLLTbj3aWrWAs86ghl9JB6YnWdUj86bxl3q3DToBAzEk5dACpc/jSGxq7xbCnX0ru7IryKMKVBkrBPNQ0IGmh9aZbucEdQcQZwtlakAIcTmGfozocySdBoRO3jQKtxTi1KVOcmTpuSdaW08pLpV0hBjMkmTKuX0+dRiZWHnWWFJbNlhdu223rmlQKlTIyjSTGvrTr13hxt0XV3bdG8h0qbU5Kg4Jgga+9KlT3eG1AfWA01nZeSVrzJVIUFx3HkRz013G27LL7iMvRhWYGSrNPp6UsPkLDnpMHUrqTVgDbfpmwTlKVjuk6pgQTPM609hV7ZWbly9Y4Q6haW3G7hbUqSpJhSkCZgjbnsaAVPFyEKVICYSFzAT3eU1LOL3TDnS5kLSIzoU32SeUjnrz32maMR5MPl4lha+gvHbV8OrGQBOU5R2tR4we81EvsQw6/Q81dNXS22/dWjspgHs5jrqVJ2j1oEQ88Vjo3lIVmkqSopJ8ZHOlLfdDxWsic06pAIJ8e/Slg+R5fAZpu8CTeoturkNrTq64uMuvIydTP2VMwq9skJdRh7aipJI/lK4VvPdH+DWdFZLhUpwAZsxWlPu+VTLfErpiUl9SkxGTbNBnca1VPyNyDm6uLLEXnTc2S1BkJcSWVg5QAT2iJ039aTZYjhtwHUM27gujI6NLiQTE6SYEnXkKCbjE15mU2pyIt3CpEKKjMczJ1Enw1qLb3JW+hsuNBOUMK7IylPiPKqSfkls0qyt2EpSFOrDmjhbJEyTy5Hy0qHxTfNWl8w6twqSu3WhGsAHNBOvPShq2xK2uS+l0hlGUloBwpzKmOQmTrpBo5w3H12+CtvPptHVCVZnkJGYabFQ8z4+ZocnHfkFuCruLsqXmTfFMgSAY1jXnvNdVjdccsLuFlvC7LJMJJZBJA0nQc966n1H4Lo0BoDom/2R91RsWITYOkb6feK8avWuhR2h7o51Bx28QMPX2kiSBJqEnZo+AeuXT0ggwdd6daegDNv4UNYhi2V9PQpK43I2rxOP5RJaXMd1a4mYUKeTFVXEqlu4IlKVaaEp79apV8SHtQyr6DTeI44zdYd0GRQcCRB7jH8aHEHwUaQD3TvXAcxM+O1I6UOK1PbHcd65TkAmSkjvH4VJlQvMJlR33lOh351zSy2JGZAUIECOz3UwXgoQDB5QdRSm7nMQDAMiDzoaCiQQnfccj30k5Se0IjnyrwuJE5oBjQgxSAtChmUtRy+9OvnSoB5B3AUVxsAranBlLRKs0K0E84j+01FS5MZTmnw+yvelUJbnTYBWsUxoWcsQo5iTzH4fTXE5YOkDx0pCNCk6AxpppTmaVFJBJOnhQA2oKV8YVAEdwiaWcilZVJKVmROkedc6gtkZklIKZSCI/jSICUoOonUHNv41SESrYKyqKsxDqciFoIEODtJnvGYD86KA5dIwNxy5UM7ZWkxAJPRnYgbbjc7edCLQC19nKpe0nUfbRfw+bV+5sbK4WksreX0rYPYhXIa+dKTLhG2CrjjTzinEHo0qJIQABlHdpXUd4hwtZovHE2ltboZEZEh4aCPKuqbReLNY9gpWwMljg+qAElVpJmNzrrVNc8F3jx7ScHIn3fZySn0NTGbu5yN/yh33B8s1LRc3B3fd+uadFWDauDcSSr/NcEI5xh6KgYpwri67ZTLOH4MrMO1ks0oJ8lR+VHRfej9K59Y1xfe/1rn1jTFaMhXwNjaBPsW1jwWnWoTvCWNSQrAECP1k/nW0l52D8av6xppx1w7rV61WTFsYmvhHE51wBI8ekT/wC1Nq4SxI//AISZ7+kSf61bI4tZUAVK9ahvLVlPaPrRkGKMk/8AieKf7hT9dI/rUyvhjEACTgLoH6gzfca1nOvTtK3HOkuuLkDOr1p5CxMddwotEpfwu4QY1lCxUVbNqgFJZWjnBURWxlxzUZ1etIPxmjnaH62tO14FRj6WLTZKnkfsr3867qNuuR1l3u94a1q11ZWhbE2rJ/6Y7qr76xswhEWjAnL/AKMU9hbmcDCU6dFe5SO+nEYc+mMlyypQMzmINF71nahtZFsyO1/qxTblpbACLdodrkgd1DSAHGOGsRu1pUMRskETkDt4U5Ad4kaVPZ4Q4iS6hdvcYdcKRogi8ZWBz2Ua8vvi1gN9kTsnTuqLmV84+tTRQa4ZgHE6nUKv7TC7pMkyEBa0zoYKNPWuveGsbYdC2AhsjVOa0jL3axQc24sEQtQ8jVg1imIMoys3902BsEPKH41DgWpFg9h3GIdUDdJPiSn8U11VwxTETJN/dEyf9Mr866niws//2Q=="/>
          <p:cNvSpPr>
            <a:spLocks noChangeAspect="1" noChangeArrowheads="1"/>
          </p:cNvSpPr>
          <p:nvPr/>
        </p:nvSpPr>
        <p:spPr bwMode="auto">
          <a:xfrm>
            <a:off x="63500" y="-136525"/>
            <a:ext cx="1552575" cy="11620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8274124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o of CFH"/>
          <p:cNvPicPr>
            <a:picLocks noChangeAspect="1" noChangeArrowheads="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420090" cy="142009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US" dirty="0" smtClean="0"/>
              <a:t>Carrick Financial Holdings, LLC</a:t>
            </a:r>
            <a:endParaRPr lang="en-US" dirty="0"/>
          </a:p>
        </p:txBody>
      </p:sp>
      <p:sp>
        <p:nvSpPr>
          <p:cNvPr id="5" name="Slide Number Placeholder 4"/>
          <p:cNvSpPr>
            <a:spLocks noGrp="1"/>
          </p:cNvSpPr>
          <p:nvPr>
            <p:ph type="sldNum" sz="quarter" idx="12"/>
          </p:nvPr>
        </p:nvSpPr>
        <p:spPr/>
        <p:txBody>
          <a:bodyPr/>
          <a:lstStyle/>
          <a:p>
            <a:fld id="{4FD5D703-935A-4BBB-8786-1143CB5F6501}" type="slidenum">
              <a:rPr lang="en-US" smtClean="0"/>
              <a:t>9</a:t>
            </a:fld>
            <a:endParaRPr lang="en-US" dirty="0"/>
          </a:p>
        </p:txBody>
      </p:sp>
      <p:sp>
        <p:nvSpPr>
          <p:cNvPr id="8" name="TextBox 7"/>
          <p:cNvSpPr txBox="1"/>
          <p:nvPr/>
        </p:nvSpPr>
        <p:spPr>
          <a:xfrm>
            <a:off x="-12032" y="933086"/>
            <a:ext cx="9144000" cy="461665"/>
          </a:xfrm>
          <a:prstGeom prst="rect">
            <a:avLst/>
          </a:prstGeom>
          <a:noFill/>
        </p:spPr>
        <p:txBody>
          <a:bodyPr wrap="square" rtlCol="0">
            <a:spAutoFit/>
          </a:bodyPr>
          <a:lstStyle/>
          <a:p>
            <a:pPr algn="ctr"/>
            <a:r>
              <a:rPr lang="en-US" sz="2400" b="1" dirty="0"/>
              <a:t>The </a:t>
            </a:r>
            <a:r>
              <a:rPr lang="en-US" sz="2400" b="1" dirty="0" smtClean="0"/>
              <a:t>Payday </a:t>
            </a:r>
            <a:r>
              <a:rPr lang="en-US" sz="2400" b="1" dirty="0"/>
              <a:t>Loan Industry’s Largest Operators</a:t>
            </a:r>
          </a:p>
        </p:txBody>
      </p:sp>
      <p:sp>
        <p:nvSpPr>
          <p:cNvPr id="2" name="AutoShape 2" descr="data:image/jpeg;base64,/9j/4AAQSkZJRgABAQAAAQABAAD/2wCEAAkGBwgHBgkIBwgKCgkLDRYPDQwMDRsUFRAWIB0iIiAdHx8kKDQsJCYxJx8fLT0tMTU3Ojo6Iys/RD84QzQ5OjcBCgoKDQwNGg8PGjclHyU3Nzc3Nzc3Nzc3Nzc3Nzc3Nzc3Nzc3Nzc3Nzc3Nzc3Nzc3Nzc3Nzc3Nzc3Nzc3Nzc3N//AABEIAHoAowMBIgACEQEDEQH/xAAcAAABBQEBAQAAAAAAAAAAAAAGAgMEBQcAAQj/xABNEAABAwIEAgcCCgUHDAMAAAABAgMRAAQFEiExBkETFCJRYXGRFTIHI0JSgZKhscHRM2JygvEkhJTC4eLwJjRDU1RVc3SDorLSFiVF/8QAGQEAAwEBAQAAAAAAAAAAAAAAAAECAwQF/8QAKBEAAgIBAwMDBAMAAAAAAAAAAAECERIDITETQVEiMmEEFJHwM1Kh/9oADAMBAAIRAxEAPwAIC0FI7CdvCkq6M/IFQ0BZSPjFbDmKcCVafGK9aSSPTwRa4PhTGJPONKBBSjMPWq7GMNas8RctRBCQDJG0ias8EF7bB6+tAX0Mwl5jmtB5pPeInxqFjlzb3mLrubVedDqEknuMREcjptUP3UaPR0+ndblacNbVrp6Un2Ug91T0TG9KUoJElVaJGD0IFd7JT3V4cHTyq3dauGcpuLa4ZSrZTrSkA+opAWI94etCSe6ZPRgVJwfx+yknBz3j0q5zj5w9a7On5w9aeJPQh5KM4OrlXhwdwcqvS6gD30j6alCyv1WfXOpvG2yZ+k0jL3wDNJpR5ZL0Y+QWOFOCk+zHO40WLw7EEWZvV2bibYJzlaikdnviZqEbhoIK0nMB3a041LhkvRiu4P8AsxzuNeezXO40YP4beMWKb11gG2IB6RtaViDz05eNRMzeXMZy/OymKFUuGLpLyDPs9z5ppPUHB8micLZ8T+6a7Mx3K+qaqh9Bgv1JwfJrhZr+bRPLPzD9U0TfB9YDEuJre2SwpduQo3AyQAgAwT9MU0vJM9GSVmYm0WD7tdX0xfcJ4Sm6WBbN8uXhXUenyc2/gwNA7I8hTgim0EQNtqcBHePWske0FHCiU9WfKVZXOk7PlH20I3YS7iVy4UAZnVaDbei/hlTZwy57QzIcKjB1Ggg/ZQUyokkq3O9QvczXU9kSSltHzRXFCMwCUCcwG3jSkz4V5BWvLmjUQRuDV9jCXAc8c2N1e2lsiztnH1BapSgTEiKVgOC2DWE2J9m2905cR1hx1KSUaGd94IiBrVWLLGO2RxK/KUgxmGpiYHf51GXhd9hVtcm34jeSgSpSEKAKzpsP3q8rCXT6Sn3+SKeV0WmH4VY2uK4oWsPtHrdp1tOd4Z+jkAlKUhJO6t6nv4PhzXE1mUWbCUusOlbfRjKSCmDl2nU0NWWA3dmLgsY880peVSgl4DOoide7UkT51KVhN4XQ6eKH1uNiELDgmDEx4TFOUHl/J2rv4BRlXtLxVph121jbCsOtUBhwozJbAJ+KSqZ5HXl3Uqwv0YZwfZXjySptu3bzgDkYH40ONYdcddvGRxFdJRop1zOkdKSI179AJ8qYewSer2S8efcYdSQpPSDIgADTu3EDyo+3jJKMpbbPv4Cp3aQVYteJxDg66u0JUhDtuVJHcJipeFtLS2hi4at8hZSoJZYhA5RmJhXoKD2sDYNsllWPPpZMpLSnUwlOsaAxMgetM22H2suJcxi7bS250TfxsSiCZ3209SKPto4OMZd74YevK2i/4bafbusWtloSMIbcWlIXsDOqR+rG/wDGmuNEXCbC0FqkDDExnDew+bP6v4/RVR7Jw5YSk4y8GypIc6R+NCmVEa66kDzmkXtlh7Nl8RiTzqgrKlkvyAkc47q3jprrKaf+fu5GMscSE3OvZG/4V7qWzon1pLQVrqR/ClfJ3Nemadj1WYAaDf8AGjv4IFlPFLiTpmtF/YU0BqEoBnmKM/gqMcXNJzEZ2HE6Hwn8KHwZ6vsZq2Ikdcc1HL7hXU3iDbIvHBlRy5DuFdWRwHzy3hWIFIIw+8Ij/Zl/lTicKxD/AHbef0df5Vq7CHOiR2x7ojTwp7KsCQrWuHq/U/0X5PR68DOmrBdngDt2809a3TQWpKykpUQORBGo86EbdhyO0BW241iVzhlgi2vcOt7pl0dI0VKA08RB/ChN/FDfNFlHDoZSd1NLbB9ctVp6sk/XHc0etGcV2oCA2sbimHlAOdGpOqtd9qMfZyEjN7Jdd/VVdhP3JqLbcJrxXELi4W2bRpOXo2ekzETymD3VutaPgzlNAc4w4TKSuPBRpHVn40U59c0bXOFN2Vx1NvDVvFCRmc61lzE+aaW3hIUJ9lq8uuf3KXVj4M3L5Abqr3zl+Wc171R06Eq+lZo69ka6YQ5/TBH/AI1xwkyP/qFH+ef3aOrAV/IC9Td7zH7Rr3qS45+tHRwvQRg6pBG92IOtcMKWRCsGQP56fyp9WIZfIC9QV837a4WCvm0deyl7eyWo8btVK9mEHTCmI/5pX50dWHgWQDJsCPk1Kt7YNqSrKPDTQ0cMOP2YSG8CwxRT8p2Fn1NWQNxxWyGcVt2GkWiszYtxl94GdvLahaseyKU6AJKT3p+rSoMRI9KOVcOYMy50byHpAB/SmljAcAAktukf8VX51L+sinWLNM4gJBjcegoj+DxBVxhhoU4pCc61EogbIUfTSrj2JgBISlh0qOwDip++rTh3BsNtcYs7m1tlpcQs5FOOKjYg7k9/dTX1kHtT/BM2mmkF1+tJu1lKFkaQQjfQd9e09iCXOtrlwcvk+Ar2tjgBVr9E3t7o+6nhpzGlNsg9E3p8kc/CnRWJoQuNz0j1omDDdo2KzXE3Ft4uhlCiCptA375rR+LVBWK3IGyYTHkBWY4yuOJ0pHyS0PsFOtxJ7FwhsADMozHzqJuEmwlN1GaCUbnzqiYbS66ELcZZn5TpIH2A0T8OMtssOlq7tLlKljtWzvSAabE1rqYqNdyI5WUfFCEHEAInM4kefZNVwabSPdUP3jVpxQsJv28yArM/A1iDkOtV0pPhT0oqt0TqNpkU29v06UlKzoT758Kmm3Z6szKJ1Vz8qjGDeIHc0o/aKu7PD3L6zbU29bNZSqQ86EHUjbvq2oLklOTKtNsxMhB9TTwaaCYyCnLphy1uFsrU2op+U2rMk+RpCJ76pRjzQrkOOIt09GVITqgRPma9bFspQGQFM6wdY8Ks7bC3bthlxD1o2nLlh10JVoSdj50iwxM4Yt7oUMPOK7BJRmA8qj0VwV6r5LdvHMJyoQjCxkQISk5TqO+oeBrS9c37qUhCVuZgkcpKtKjXeMuYi23nabQhMwlpMA+NOcNqBNye8g/9yq5+nGKutzbNsXiMnEF92RJ286gP3i0IV0CELy+8qNE17xA+8jFUIQYaU0M0bnUzUm1wd5eFYpdXHxCrN0ZmCjmY/OuiHBjJ7kPBEKcu7e5dVmWuU7aAabD6KM+GsAvxiCr/AK2gWClqW2wsFZCp7RE6JEzpQjhKwE2UJg5z+NaJheIt2WFNFWZUuqRljbn+NTqRTlRenJpbD+I/5459H3Cury/Oa6WRsQD9grqQAszHQt7+6Pup1GqwCeYppkjoUfsj7qkW2lw2U69sffWJZR4+70mIXap0U8v7zWaY2f8AKp0/NcQPQCtBv1hxa1aDMomKznFnP8pLlyYy3G/kf7KoROGLoFsU3D2VzWQoaxRd8GrVq1g9wbQ5kruSST35U0A4qyzdtl9p4dMRChG8Hfejj4MOzwvm5quXCdPIfhQm3GmNqmMcaPoZumXFkgC5IkCfkEfjVArFWkkQ4uCQNUGpfwhurK7ZDaozXSyT5ChAIc6SCvPBBUIAgTE+pFXk4oirDRLT6sOexoBXUmAG1vQISVKAGm+5FWGN3DOHYfat3tmth1xsKSoqJ8ZjbXem+sAfBZidqEy45cNJbSCTmPSJ5fRUn4VnQpNnbJAUoIa1G4hvUetK2wqinexSzZbQv2iw4VfJbJJHnoKgN31xdXSmre/UZ1SEJB09PGhdbatCNp3ok4JtOsYm6hzVHV1KV+yN6MpUVSRe9Vedcs2X1PvJQwkuNpVkK+2rny5bUjjC3VblSmLR20yrQVEv5wRnSNp01MVNfZtW7xRWn4u3YQU67ds+HjTvGjttd4f1lp1Y6RCFCZAgPI5elPF9yc1dETBFKXYgqXmhRGpq84dVCnx/j3lUOYe+hFohKYSrMdJmfGrfh1zKp4TOm/7xoatIL3HeIFAYlbZhCSiM3jRpcNhdlxYO9aFH6iTWecV3i27m0CCmCdZ+mrzBsfccs8abuz0irpmcwUB2oj7hVQvgltWRLNAQ1bqHyXVf1q0nArZq8wVbbiR2lrAVlBKfEeNZmw5/J0eDx/x9taBgOM2ljhjibhwBaVkhE9pUxED18qc95BHgnXqejuFIBJyhI+wV1UN1xZZPvl1DL+VQBE5Ry866pooitCGW/wBkfdSypLY6RUwBOnKktfoW/wBkfdTd6cto6Sfk1iWD1wrVI5yKzZ91LvELrZzdu7I0PeqtAuXDnTl3mqBHCzIvBddZd6UO9JsImZ9K0skkI4dsG9f5QojaXAYMzO3hV/w8+1Y4CVuOLLTbj3aWrWAs86ghl9JB6YnWdUj86bxl3q3DToBAzEk5dACpc/jSGxq7xbCnX0ru7IryKMKVBkrBPNQ0IGmh9aZbucEdQcQZwtlakAIcTmGfozocySdBoRO3jQKtxTi1KVOcmTpuSdaW08pLpV0hBjMkmTKuX0+dRiZWHnWWFJbNlhdu223rmlQKlTIyjSTGvrTr13hxt0XV3bdG8h0qbU5Kg4Jgga+9KlT3eG1AfWA01nZeSVrzJVIUFx3HkRz013G27LL7iMvRhWYGSrNPp6UsPkLDnpMHUrqTVgDbfpmwTlKVjuk6pgQTPM609hV7ZWbly9Y4Q6haW3G7hbUqSpJhSkCZgjbnsaAVPFyEKVICYSFzAT3eU1LOL3TDnS5kLSIzoU32SeUjnrz32maMR5MPl4lha+gvHbV8OrGQBOU5R2tR4we81EvsQw6/Q81dNXS22/dWjspgHs5jrqVJ2j1oEQ88Vjo3lIVmkqSopJ8ZHOlLfdDxWsic06pAIJ8e/Slg+R5fAZpu8CTeoturkNrTq64uMuvIydTP2VMwq9skJdRh7aipJI/lK4VvPdH+DWdFZLhUpwAZsxWlPu+VTLfErpiUl9SkxGTbNBnca1VPyNyDm6uLLEXnTc2S1BkJcSWVg5QAT2iJ039aTZYjhtwHUM27gujI6NLiQTE6SYEnXkKCbjE15mU2pyIt3CpEKKjMczJ1Enw1qLb3JW+hsuNBOUMK7IylPiPKqSfkls0qyt2EpSFOrDmjhbJEyTy5Hy0qHxTfNWl8w6twqSu3WhGsAHNBOvPShq2xK2uS+l0hlGUloBwpzKmOQmTrpBo5w3H12+CtvPptHVCVZnkJGYabFQ8z4+ZocnHfkFuCruLsqXmTfFMgSAY1jXnvNdVjdccsLuFlvC7LJMJJZBJA0nQc966n1H4Lo0BoDom/2R91RsWITYOkb6feK8avWuhR2h7o51Bx28QMPX2kiSBJqEnZo+AeuXT0ggwdd6daegDNv4UNYhi2V9PQpK43I2rxOP5RJaXMd1a4mYUKeTFVXEqlu4IlKVaaEp79apV8SHtQyr6DTeI44zdYd0GRQcCRB7jH8aHEHwUaQD3TvXAcxM+O1I6UOK1PbHcd65TkAmSkjvH4VJlQvMJlR33lOh351zSy2JGZAUIECOz3UwXgoQDB5QdRSm7nMQDAMiDzoaCiQQnfccj30k5Se0IjnyrwuJE5oBjQgxSAtChmUtRy+9OvnSoB5B3AUVxsAranBlLRKs0K0E84j+01FS5MZTmnw+yvelUJbnTYBWsUxoWcsQo5iTzH4fTXE5YOkDx0pCNCk6AxpppTmaVFJBJOnhQA2oKV8YVAEdwiaWcilZVJKVmROkedc6gtkZklIKZSCI/jSICUoOonUHNv41SESrYKyqKsxDqciFoIEODtJnvGYD86KA5dIwNxy5UM7ZWkxAJPRnYgbbjc7edCLQC19nKpe0nUfbRfw+bV+5sbK4WksreX0rYPYhXIa+dKTLhG2CrjjTzinEHo0qJIQABlHdpXUd4hwtZovHE2ltboZEZEh4aCPKuqbReLNY9gpWwMljg+qAElVpJmNzrrVNc8F3jx7ScHIn3fZySn0NTGbu5yN/yh33B8s1LRc3B3fd+uadFWDauDcSSr/NcEI5xh6KgYpwri67ZTLOH4MrMO1ks0oJ8lR+VHRfej9K59Y1xfe/1rn1jTFaMhXwNjaBPsW1jwWnWoTvCWNSQrAECP1k/nW0l52D8av6xppx1w7rV61WTFsYmvhHE51wBI8ekT/wC1Nq4SxI//AISZ7+kSf61bI4tZUAVK9ahvLVlPaPrRkGKMk/8AieKf7hT9dI/rUyvhjEACTgLoH6gzfca1nOvTtK3HOkuuLkDOr1p5CxMddwotEpfwu4QY1lCxUVbNqgFJZWjnBURWxlxzUZ1etIPxmjnaH62tO14FRj6WLTZKnkfsr3867qNuuR1l3u94a1q11ZWhbE2rJ/6Y7qr76xswhEWjAnL/AKMU9hbmcDCU6dFe5SO+nEYc+mMlyypQMzmINF71nahtZFsyO1/qxTblpbACLdodrkgd1DSAHGOGsRu1pUMRskETkDt4U5Ad4kaVPZ4Q4iS6hdvcYdcKRogi8ZWBz2Ua8vvi1gN9kTsnTuqLmV84+tTRQa4ZgHE6nUKv7TC7pMkyEBa0zoYKNPWuveGsbYdC2AhsjVOa0jL3axQc24sEQtQ8jVg1imIMoys3902BsEPKH41DgWpFg9h3GIdUDdJPiSn8U11VwxTETJN/dEyf9Mr866niws//2Q=="/>
          <p:cNvSpPr>
            <a:spLocks noChangeAspect="1" noChangeArrowheads="1"/>
          </p:cNvSpPr>
          <p:nvPr/>
        </p:nvSpPr>
        <p:spPr bwMode="auto">
          <a:xfrm>
            <a:off x="63500" y="-136525"/>
            <a:ext cx="1552575" cy="11620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41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362200"/>
            <a:ext cx="4274276" cy="28336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2362199"/>
            <a:ext cx="3780138" cy="28336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727438" y="5494785"/>
            <a:ext cx="3124200" cy="369332"/>
          </a:xfrm>
          <a:prstGeom prst="rect">
            <a:avLst/>
          </a:prstGeom>
          <a:noFill/>
        </p:spPr>
        <p:txBody>
          <a:bodyPr wrap="square" rtlCol="0">
            <a:spAutoFit/>
          </a:bodyPr>
          <a:lstStyle/>
          <a:p>
            <a:r>
              <a:rPr lang="en-US" dirty="0" smtClean="0"/>
              <a:t>Sample Advance America Store</a:t>
            </a:r>
            <a:endParaRPr lang="en-US" dirty="0"/>
          </a:p>
        </p:txBody>
      </p:sp>
      <p:sp>
        <p:nvSpPr>
          <p:cNvPr id="10" name="TextBox 9"/>
          <p:cNvSpPr txBox="1"/>
          <p:nvPr/>
        </p:nvSpPr>
        <p:spPr>
          <a:xfrm>
            <a:off x="5128569" y="5495513"/>
            <a:ext cx="3124200" cy="369332"/>
          </a:xfrm>
          <a:prstGeom prst="rect">
            <a:avLst/>
          </a:prstGeom>
          <a:noFill/>
        </p:spPr>
        <p:txBody>
          <a:bodyPr wrap="square" rtlCol="0">
            <a:spAutoFit/>
          </a:bodyPr>
          <a:lstStyle/>
          <a:p>
            <a:r>
              <a:rPr lang="en-US" dirty="0" smtClean="0"/>
              <a:t>Sample Ace Cash Express Store</a:t>
            </a:r>
            <a:endParaRPr lang="en-US" dirty="0"/>
          </a:p>
        </p:txBody>
      </p:sp>
    </p:spTree>
    <p:extLst>
      <p:ext uri="{BB962C8B-B14F-4D97-AF65-F5344CB8AC3E}">
        <p14:creationId xmlns:p14="http://schemas.microsoft.com/office/powerpoint/2010/main" val="19424410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3340</TotalTime>
  <Words>3905</Words>
  <Application>Microsoft Office PowerPoint</Application>
  <PresentationFormat>On-screen Show (4:3)</PresentationFormat>
  <Paragraphs>975</Paragraphs>
  <Slides>23</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Office Theme</vt:lpstr>
      <vt:lpstr>Acrobat Document</vt:lpstr>
      <vt:lpstr>Carrick Financial Holdings, LLC</vt:lpstr>
      <vt:lpstr>Carrick Financial Holdings, LLC (CFH) was formed  by B. Lane Carrick, Sr., CFP™ for the purpose of acquiring and operating financial services companies in the small-dollar consumer lending industry. Mr. Carrick has both extensive operating experience in banking and financial service environments and strong academic credentials in this industry.   Carrick received his Bachelor degree in Investments and Investor Psychology from the University of Memphis and his Master of Science degree in Banking and Financial Services from Boston University. He was a founding shareholder of two Memphis-based banks and served as Chairman of the Board of Triumph Bancshares and Triumph Bank. He founded and operated Investment Counsel &amp; Trust Company and Sovereign Corporation. Both companies provided investment advisory services to high net worth and institutional investors and performed due diligence on complex financial instruments.   Sovereign Corporation was the holding company for Sovereign Wealth Management, Inc., Sovereign Private Equity Partners, LLC, and Sovereign Hedge Fund Management, Inc. Mr. Carrick’s experience operating financial services businesses and evaluating credit in wealth management and banking environments provides him with a unique and informed perspective for acquiring, operating, and growing a consumer lending business.    </vt:lpstr>
      <vt:lpstr>The small-credit loan industry in the U.S. is comprised of payday lenders (aka check advance), and title loan lenders. The American Association of Responsible Auto Lenders estimates 1 million consumers obtain title loans worth $6 billion annually. Industry estimates place payday loan volume at $38 billion annually. The small-credit loan industry is part of the larger U.S. consumer credit markets. According to the U.S. Federal Reserve total U.S. consumer credit outstanding (8/31/2013) is  $3,037 billion.  Accordingly, the small-credit loan industry represents less than 1.5% of the total consumer credit market.   There are an estimated 23,000 payday loan stores nationwide. These stores make small (typically less than $300), short-term (2 week), unsecured loans. Lenders verify employment and collect a post-dated check in the full amount of the loan plus fees. Regulation of payday lenders varies widely by jurisdiction, and loan APR’s are typically very high (Ace Cash Express, a large payday operator, charges an average APR of 792%).   There are an estimated 15,000 title loan shops in the  U.S. These shops make short-term (26 week) loans averaging $950 equal to 20 – 60% of the value of the borrowers automobile. The loans are secured by a lien on their car title. Regulation of title lenders also varies widely by jurisdiction. A typical title loan would be made at an APR of 240% - 20% per month. Lenders will hold the physical car title and a spare key and repossess the car in the event of default. A repossession fee will be charged and will be paid, along with accrued interest, upon the sale of the automobile.   The historical default rate for both payday and title loans has averaged 6% of loans – roughly 20% of gross revenue. </vt:lpstr>
      <vt:lpstr>    The title loan business model operates (generally) as follows:       * Loans averaging $950 equal to 20% to 60% of the auction (liquidation) value of the borrowers auto are made at rates averaging 20% per month for an average duration of approximately 6 months      * the lender takes the borrower through a process to verify ownership and a clean title, photograph the automobile, determine value, secure the physical title, obtain a spare ignition key and gather appropriate information regarding the borrower      * The borrower makes monthly payments pursuant to the terms of the loan; if the borrower fails to pay the loan as required, the lender will move to repossess the collateral and liquidate it to satisfy the loan amount plus interest and repossession fees      * Bad loans average 6% of total loans and 20% of gross revenues      * Gross profit of 80% and net income (before taxes) of 40% is typical for a mature, well run title loan business</vt:lpstr>
      <vt:lpstr>    With estimated annual loan volume of $6 billion, the title loan industry does not attract large corporate operators. The notable exceptions are TitleMax and LoanMax. The following are some of the title loan industry’s largest operators:       * TitleMax operates more than 1,200 stores spanning 12 states: Alabama, Arizona, California, Georgia, Illinois, Mississippi, Missouri, Nevada, New Mexico, South Carolina, Tennessee, Texas, and Virginia. With an average title loan portfolio of $300,000 per store, TitleMax is estimated to have an aggregate loan portfolio in excess of $300 million. This represents a market share of 5%.       * LoanMax, founded in 1990 in Jonesboro, Georgia, operates more than 900 stores in approximately 20 states, with a concentration in Texas, New Mexico, Arizona, Utah, Mississippi, Alabama, Georgia, and South Carolina      * A number of operators, including Ace Cash Express, Easy Money, and The Cash Store offer multiple product lines including title loans, payday loans, and/or tax preparation </vt:lpstr>
      <vt:lpstr>PowerPoint Presentation</vt:lpstr>
      <vt:lpstr>The payday loan business model operates (generally) as follows:       * Payday loans are made to employed individuals in the form of a cash advance; loans average $300 and mature in two weeks      * Payday loan APR’s are typically higher than title loans – generally about 30% per month (or higher), not including any origination fees for new customers      * The lender takes a postdated check in the full amount of the loan and interest or established a bank draft against the borrower’s bank account; the borrower pays the loan back at maturity or the check or draft is presented for payment      * The lender takes the borrower through a process that includes employment verification, a credit check, securing a postdated check or bank draft, and gathering other appropriate customer information      * If the customer does not repay the loan, the lender will attempt to collect the debt       * Bad loans average 6% of total loans and 20% of gross revenues – consistent with title loans      * Gross profit of 80% and net income (before taxes) of 40% is typical for a mature, well run payday loan business</vt:lpstr>
      <vt:lpstr>The payday loan business, with estimated annual loan volume of $38 billion, has attracted a number of larger, “institutional” operators. The largest operator, Advance America, was purchased by Grupo Elektra (the holding company for Mexican billionaire Salinas Pliego) for $780 million in April 2013. The largest operators include:      * Advance America Cash Advance was founded in 1997 and is the largest provider of non-bank cash advance services in the United States. As of December 31, 2010 Advance America operated 2,313 lending centers in 30 states, 21 centers in the United Kingdom, and 18 centers in Canada; William Webster IV, a former Clinton administration official, is chairman of the board.      * Ace Cash Express, Inc. operates more than 1,700 company-owned and franchised stores under the Ace Cash Express and Ace Cash Advance names throughout the U.S.      * CNG Financial Corporation, based in Cincinnati, Ohio, operates 1,000 Check ‘n Go branches in 25 states      * DFC Global Corporation (DLLR – NASDAQ) owns 1,350 check cashing and payday loan stores in North America and Europe under the Money Mart, Money Shop, and The Check Cashing Store names</vt:lpstr>
      <vt:lpstr>PowerPoint Presentation</vt:lpstr>
      <vt:lpstr>PowerPoint Presentation</vt:lpstr>
      <vt:lpstr>PowerPoint Presentation</vt:lpstr>
      <vt:lpstr>Carrick Financial Holdings, LLC has identified and evaluated several multi-location title loan operators in its targeted markets of Texas, Utah, Idaho, New Mexico, and Nevada. CFH executed an Offer for Purchase and Sale of Assets (Offer) on October 28, 2013 with a Salt Lake County, Utah-based title lender – Money Train, LLC. The acquisition target operates 14 stores in three states - Utah, New Mexico, and Idaho.   Highlights of the target company include:      * Company was formed in 2007 and has grown profitably every year      * 2013 Gross Revenue projected at $6.0 million – up 122% since 2010      * 2013 EBITDA projected at $2.2 million – up 100% since 2010      * Current title loan portfolio of approximately $3.3 million      * Average APR of 168% on current title loan portfolio      * Approximately 50% of profits are derived from stores in markets closed to new licenses      * A very large upstream operator offered 6X EBITDA for their protected stores ($7.2 million)      * The operators of the target company believe their existing infrastructure would support  dramatic growth with minimal increase in operating costs      * The company does not offer any product other than title loans; the existing infrastructure could easily add payday loans, prepaid debit cards, and other products in demand from their demographic and offered by competitors to produce high margin incremental revenue      * The company is licensed to expand into Nevada      * The company is undercapitalized </vt:lpstr>
      <vt:lpstr>PowerPoint Presentation</vt:lpstr>
      <vt:lpstr>The terms of the initial acquisition include:      1) Purchase price equal to 5X EBITDA subject to a maximum purchase price of $8.75 million      2) At estimated 2013 EBITDA of $2.2 million, purchase price will equal 3.98X EBITDA      3) $6 million to be paid at closing in cash or certified funds      4) Balance of purchase price ($2.75 million maximum) to be in the form of a seller note at 8% interest, 3-years interest only, followed by a straight 12-year amortization beginning year 4      5) Any title loan balance in excess of $3.3 million at closing will be added to the seller note      6) Seller will provide training and support for 24 weeks      7) Seller will execute a non-compete for the current company markets (Utah, Idaho, and New Mexico) for 5 years</vt:lpstr>
      <vt:lpstr>Carrick Financial Holdings, LLC will raise $7.25 million of capital for the initial acquisition ($6 million), working capital ($.25 million), and loan portfolio growth ($1 million) as follows:      * $3.0 million senior debt with the following terms: 8% interest, 7-year straight amortization, secured by the title loan portfolio (approximately $3.3 million at closing)      * $2.75 million seller financing with the following terms: 8% interest, 3-years interest-only, 12-year straight amortization beginning in year 4 (15-year maturity)      * $1.25 million mezzanine debt with the following terms: 15% interest, 7-year straight amortization with a secondary position on the title loan portfolio      * $3.0 million equity: 90% ownership of CFH cash distributions until 100% of capital returned plus 5% annual return; 70% ownership of CFH cash distributions until 200% of capital returned; 50% ownership of CFH cash distributions – including sale or recapitalization thereafter  CFH is structured as a Delaware Limited Liability Corporation and B. Lane Carrick, Sr. is the sole member. Mr. Carrick has provided the initial working capital for the company and will personally guarantee the seller note in the estimated amount of $2.75 million</vt:lpstr>
      <vt:lpstr>The business strategy for Carrick Financial Holdings, LLC is very straightforward:      1) Position in the small credit loan industry through a strategic acquisition of a multi-unit operator – Money Train – at an attractive price      2) Operate the business utilizing best-of-breed practices for systems and processes. Focus will be on centralizing and standardizing the underwriting and collection processes to produce the most favorable returns from the loan portfolio      3) Exploit the scale of the 14-store chain’s operating efficiency by employing additional capital in title loans. At the current APR of 168%, every $1 million of new title loans will generate $1.68 million of gross revenue that, net of any loan losses, will drop to the bottom line of the business – resulting in dramatic growth in EBITDA; growth can also be achieved by opening new stores and/or acquiring competitor stores      4) CFH forecasts opening 4 new stores – 2 in year four and 2 in year five – thus operating 18 stores at the end of year five. By investing $1 million in title loans in year one via the capital raise, and reinvesting a significant percentage of net after tax cash flows in to title loans each year, the business should be producing cash flow in excess of $9 million by year five. This creates an opportunity to sell the company to an upstream operator (TitleMax, LoanMax, etc.) at a substantial profit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Carrick Financial Holdings, LLC</dc:title>
  <dc:creator>Lane</dc:creator>
  <cp:lastModifiedBy>Lane</cp:lastModifiedBy>
  <cp:revision>100</cp:revision>
  <cp:lastPrinted>2013-10-31T02:07:14Z</cp:lastPrinted>
  <dcterms:created xsi:type="dcterms:W3CDTF">2013-10-24T00:42:36Z</dcterms:created>
  <dcterms:modified xsi:type="dcterms:W3CDTF">2013-11-11T22:05:10Z</dcterms:modified>
</cp:coreProperties>
</file>